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sldIdLst>
    <p:sldId id="256" r:id="rId2"/>
    <p:sldId id="277" r:id="rId3"/>
    <p:sldId id="294" r:id="rId4"/>
    <p:sldId id="295" r:id="rId5"/>
    <p:sldId id="262" r:id="rId6"/>
    <p:sldId id="296" r:id="rId7"/>
    <p:sldId id="258" r:id="rId8"/>
    <p:sldId id="259" r:id="rId9"/>
    <p:sldId id="260" r:id="rId10"/>
    <p:sldId id="261" r:id="rId11"/>
    <p:sldId id="263" r:id="rId12"/>
    <p:sldId id="290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4" r:id="rId21"/>
    <p:sldId id="275" r:id="rId22"/>
    <p:sldId id="276" r:id="rId23"/>
    <p:sldId id="293" r:id="rId24"/>
    <p:sldId id="278" r:id="rId25"/>
    <p:sldId id="279" r:id="rId26"/>
    <p:sldId id="280" r:id="rId27"/>
    <p:sldId id="283" r:id="rId28"/>
    <p:sldId id="284" r:id="rId29"/>
    <p:sldId id="285" r:id="rId30"/>
    <p:sldId id="286" r:id="rId31"/>
    <p:sldId id="291" r:id="rId32"/>
    <p:sldId id="299" r:id="rId33"/>
    <p:sldId id="292" r:id="rId34"/>
    <p:sldId id="297" r:id="rId35"/>
    <p:sldId id="298" r:id="rId36"/>
    <p:sldId id="281" r:id="rId37"/>
    <p:sldId id="282" r:id="rId38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1ADBC"/>
    <a:srgbClr val="34198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1" d="100"/>
          <a:sy n="71" d="100"/>
        </p:scale>
        <p:origin x="714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D2ED21-5E29-4514-91BE-901422899256}" type="datetimeFigureOut">
              <a:rPr lang="ko-KR" altLang="en-US" smtClean="0"/>
              <a:t>2022-06-17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7188C5-5A63-4E89-8B69-DA8B1269F4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860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7188C5-5A63-4E89-8B69-DA8B1269F459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17810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6/17/2022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6/17/2022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6/17/2022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2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jpg"/><Relationship Id="rId5" Type="http://schemas.openxmlformats.org/officeDocument/2006/relationships/image" Target="../media/image11.sv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tenor.com/view/alin-cat-shaking-shaky-camera-gif-16649696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gamespot.com/articles/fall-guys-beginners-guide-how-to-win-every-round/1100-6480981/" TargetMode="External"/><Relationship Id="rId5" Type="http://schemas.openxmlformats.org/officeDocument/2006/relationships/hyperlink" Target="https://tenor.com/view/foggy-fog-nature-trees-gif-12499540" TargetMode="External"/><Relationship Id="rId4" Type="http://schemas.openxmlformats.org/officeDocument/2006/relationships/hyperlink" Target="https://www.youtube.com/watch?v=DYSqiv-r5Cc&amp;list=PLENI0Xzi0MTfkg_qHHhj7aCY8GwXoMAtW&amp;index=3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34198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10678" y="4262893"/>
            <a:ext cx="13011987" cy="49859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5900" kern="0" spc="-5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Rhythm</a:t>
            </a:r>
          </a:p>
          <a:p>
            <a:r>
              <a:rPr lang="en-US" sz="15900" kern="0" spc="-5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Roller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1219643" y="944430"/>
            <a:ext cx="15846429" cy="85593"/>
            <a:chOff x="1219643" y="944430"/>
            <a:chExt cx="15846429" cy="8559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219643" y="944430"/>
              <a:ext cx="15846429" cy="85593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3716000" y="7307640"/>
            <a:ext cx="3505199" cy="193899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000" kern="0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2017182026</a:t>
            </a:r>
            <a:r>
              <a:rPr lang="ko-KR" altLang="en-US" sz="3000" kern="0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윤장혁</a:t>
            </a:r>
            <a:endParaRPr lang="en-US" altLang="ko-KR" sz="3000" kern="0" spc="-1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BM JUA " pitchFamily="34" charset="0"/>
            </a:endParaRPr>
          </a:p>
          <a:p>
            <a:r>
              <a:rPr lang="en-US" altLang="ko-KR" sz="3000" kern="0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2017182012</a:t>
            </a:r>
            <a:r>
              <a:rPr lang="ko-KR" altLang="en-US" sz="3000" kern="0" spc="-100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김호진</a:t>
            </a:r>
            <a:endParaRPr lang="en-US" altLang="ko-KR" sz="3000" kern="0" spc="-1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BM JUA " pitchFamily="34" charset="0"/>
            </a:endParaRPr>
          </a:p>
          <a:p>
            <a:r>
              <a:rPr lang="en-US" altLang="ko-KR" sz="3000" kern="0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2017182021</a:t>
            </a:r>
            <a:r>
              <a:rPr lang="ko-KR" altLang="en-US" sz="3000" kern="0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양현석</a:t>
            </a:r>
            <a:endParaRPr lang="en-US" altLang="ko-KR" sz="3000" kern="0" spc="-1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BM JUA " pitchFamily="34" charset="0"/>
            </a:endParaRPr>
          </a:p>
          <a:p>
            <a:r>
              <a:rPr lang="en-US" altLang="ko-KR" sz="3000" b="0" i="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2019182051</a:t>
            </a:r>
            <a:r>
              <a:rPr lang="ko-KR" altLang="en-US" sz="3000" b="0" i="0" kern="0" spc="-100" dirty="0" err="1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전세희</a:t>
            </a:r>
            <a:endParaRPr lang="en-US" altLang="ko-KR" sz="3000" kern="0" spc="-1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BM JUA " pitchFamily="34" charset="0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1219643" y="9251316"/>
            <a:ext cx="15846429" cy="85593"/>
            <a:chOff x="1219643" y="9251316"/>
            <a:chExt cx="15846429" cy="8559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219643" y="9251316"/>
              <a:ext cx="15846429" cy="85593"/>
            </a:xfrm>
            <a:prstGeom prst="rect">
              <a:avLst/>
            </a:prstGeom>
          </p:spPr>
        </p:pic>
      </p:grpSp>
      <p:sp>
        <p:nvSpPr>
          <p:cNvPr id="10" name="Object 5">
            <a:extLst>
              <a:ext uri="{FF2B5EF4-FFF2-40B4-BE49-F238E27FC236}">
                <a16:creationId xmlns:a16="http://schemas.microsoft.com/office/drawing/2014/main" id="{09B11ED2-EF31-EAA7-45B7-05EDEA489C72}"/>
              </a:ext>
            </a:extLst>
          </p:cNvPr>
          <p:cNvSpPr txBox="1"/>
          <p:nvPr/>
        </p:nvSpPr>
        <p:spPr>
          <a:xfrm>
            <a:off x="1219648" y="620877"/>
            <a:ext cx="5255357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500" kern="0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Rhythm Roller/ 게임엔진</a:t>
            </a:r>
            <a:endParaRPr lang="en-US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34198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-1160840" y="926391"/>
            <a:ext cx="8282520" cy="521681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33300" b="1" kern="0" spc="-11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02</a:t>
            </a:r>
            <a:endParaRPr 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219648" y="6617010"/>
            <a:ext cx="10443138" cy="116955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7000" kern="0" spc="-2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게임플레이 및 조작법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1219643" y="9251316"/>
            <a:ext cx="15846429" cy="85593"/>
            <a:chOff x="1219643" y="9251316"/>
            <a:chExt cx="15846429" cy="8559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219643" y="9251316"/>
              <a:ext cx="15846429" cy="85593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5875595" y="9457759"/>
            <a:ext cx="1171429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500" kern="0" spc="-1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02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373398" y="9457762"/>
            <a:ext cx="3538925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500" kern="0" spc="-1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02 게임플레이 및 조작법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219643" y="9457759"/>
            <a:ext cx="2569643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500" kern="0" spc="-1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02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1219643" y="944430"/>
            <a:ext cx="15846429" cy="85593"/>
            <a:chOff x="1219643" y="944430"/>
            <a:chExt cx="15846429" cy="8559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219643" y="944430"/>
              <a:ext cx="15846429" cy="85593"/>
            </a:xfrm>
            <a:prstGeom prst="rect">
              <a:avLst/>
            </a:prstGeom>
          </p:spPr>
        </p:pic>
      </p:grpSp>
      <p:sp>
        <p:nvSpPr>
          <p:cNvPr id="16" name="Object 5">
            <a:extLst>
              <a:ext uri="{FF2B5EF4-FFF2-40B4-BE49-F238E27FC236}">
                <a16:creationId xmlns:a16="http://schemas.microsoft.com/office/drawing/2014/main" id="{AFAA3C5B-DE9E-424C-9C08-8E6E25D8E0C7}"/>
              </a:ext>
            </a:extLst>
          </p:cNvPr>
          <p:cNvSpPr txBox="1"/>
          <p:nvPr/>
        </p:nvSpPr>
        <p:spPr>
          <a:xfrm>
            <a:off x="9062355" y="620877"/>
            <a:ext cx="7984649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500" kern="0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3 Light" pitchFamily="34" charset="0"/>
              </a:rPr>
              <a:t>02 </a:t>
            </a:r>
            <a:r>
              <a:rPr lang="ko-KR" altLang="en-US" sz="1500" kern="0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3 Light" pitchFamily="34" charset="0"/>
              </a:rPr>
              <a:t>게임 플레이 및 조작법</a:t>
            </a:r>
            <a:endParaRPr lang="en-US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Object 5">
            <a:extLst>
              <a:ext uri="{FF2B5EF4-FFF2-40B4-BE49-F238E27FC236}">
                <a16:creationId xmlns:a16="http://schemas.microsoft.com/office/drawing/2014/main" id="{91FA8870-5695-D48A-94F9-5719F4329B4D}"/>
              </a:ext>
            </a:extLst>
          </p:cNvPr>
          <p:cNvSpPr txBox="1"/>
          <p:nvPr/>
        </p:nvSpPr>
        <p:spPr>
          <a:xfrm>
            <a:off x="1219648" y="620877"/>
            <a:ext cx="5255357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500" kern="0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Rhythm Roller/ 게임엔진</a:t>
            </a:r>
            <a:endParaRPr lang="en-US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19643" y="944430"/>
            <a:ext cx="15846429" cy="85593"/>
            <a:chOff x="1219643" y="944430"/>
            <a:chExt cx="15846429" cy="855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219643" y="944430"/>
              <a:ext cx="15846429" cy="8559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19643" y="9251316"/>
            <a:ext cx="15846429" cy="85593"/>
            <a:chOff x="1219643" y="9251316"/>
            <a:chExt cx="15846429" cy="8559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219643" y="9251316"/>
              <a:ext cx="15846429" cy="85593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1219648" y="1330038"/>
            <a:ext cx="9918155" cy="9694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700" b="1" kern="0" spc="-200" dirty="0">
                <a:solidFill>
                  <a:srgbClr val="34198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1. 게임 플레이 상세</a:t>
            </a:r>
            <a:endParaRPr 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421600" y="2708619"/>
            <a:ext cx="11684800" cy="95410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buFontTx/>
              <a:buChar char="-"/>
            </a:pPr>
            <a:r>
              <a:rPr lang="en-US" sz="2800" kern="0" spc="-1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플레이어는</a:t>
            </a:r>
            <a:r>
              <a:rPr lang="en-US" sz="2800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 총 5개의 </a:t>
            </a:r>
            <a:r>
              <a:rPr lang="ko-KR" altLang="en-US" sz="2800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목숨을 가지고 게임을 시작한다</a:t>
            </a:r>
            <a:r>
              <a:rPr lang="en-US" altLang="ko-KR" sz="2800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.</a:t>
            </a:r>
          </a:p>
          <a:p>
            <a:pPr marL="457200" indent="-457200">
              <a:buFontTx/>
              <a:buChar char="-"/>
            </a:pPr>
            <a:r>
              <a:rPr lang="en-US" sz="2800" kern="0" spc="-1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플레이어는</a:t>
            </a:r>
            <a:r>
              <a:rPr lang="en-US" sz="2800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 </a:t>
            </a:r>
            <a:r>
              <a:rPr lang="ko-KR" altLang="en-US" sz="2800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방해물을 부수지 못하고 지나쳤을 경우 목숨을 잃게 된다</a:t>
            </a:r>
            <a:r>
              <a:rPr lang="en-US" altLang="ko-KR" sz="2800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.</a:t>
            </a:r>
            <a:endParaRPr 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Object 5">
            <a:extLst>
              <a:ext uri="{FF2B5EF4-FFF2-40B4-BE49-F238E27FC236}">
                <a16:creationId xmlns:a16="http://schemas.microsoft.com/office/drawing/2014/main" id="{EF4F2543-3638-7DED-5882-986C07A687C4}"/>
              </a:ext>
            </a:extLst>
          </p:cNvPr>
          <p:cNvSpPr txBox="1"/>
          <p:nvPr/>
        </p:nvSpPr>
        <p:spPr>
          <a:xfrm>
            <a:off x="1219648" y="620877"/>
            <a:ext cx="5255357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500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Rhythm Roller/ 게임엔진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19643" y="944430"/>
            <a:ext cx="15846429" cy="85593"/>
            <a:chOff x="1219643" y="944430"/>
            <a:chExt cx="15846429" cy="855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219643" y="944430"/>
              <a:ext cx="15846429" cy="8559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19643" y="9251316"/>
            <a:ext cx="15846429" cy="85593"/>
            <a:chOff x="1219643" y="9251316"/>
            <a:chExt cx="15846429" cy="8559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219643" y="9251316"/>
              <a:ext cx="15846429" cy="85593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1219648" y="1330038"/>
            <a:ext cx="9918155" cy="9694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700" b="1" kern="0" spc="-200" dirty="0">
                <a:solidFill>
                  <a:srgbClr val="34198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1. 게임 플레이 상세(2)</a:t>
            </a:r>
            <a:endParaRPr 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421601" y="2708619"/>
            <a:ext cx="16337262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200" b="1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- </a:t>
            </a:r>
            <a:r>
              <a:rPr lang="ko-KR" altLang="en-US" sz="3200" b="1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플레이어는 상단의 게이지가 차게 되면 </a:t>
            </a:r>
            <a:r>
              <a:rPr lang="ko-KR" altLang="en-US" sz="3200" b="1" kern="0" spc="-1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디버프와</a:t>
            </a:r>
            <a:r>
              <a:rPr lang="ko-KR" altLang="en-US" sz="3200" b="1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 </a:t>
            </a:r>
            <a:r>
              <a:rPr lang="ko-KR" altLang="en-US" sz="3200" b="1" kern="0" spc="-1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버프중</a:t>
            </a:r>
            <a:r>
              <a:rPr lang="ko-KR" altLang="en-US" sz="3200" b="1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 한가지를 랜덤하게 얻는다</a:t>
            </a:r>
            <a:r>
              <a:rPr lang="en-US" altLang="ko-KR" sz="3200" b="1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.</a:t>
            </a:r>
            <a:endParaRPr lang="en-US" sz="3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148214" y="6986490"/>
            <a:ext cx="2152372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800" b="1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시야 감소</a:t>
            </a:r>
            <a:endParaRPr 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219643" y="7526603"/>
            <a:ext cx="4009515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800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3 Light" pitchFamily="34" charset="0"/>
              </a:rPr>
              <a:t>플레이어의 시야를 가리는</a:t>
            </a:r>
          </a:p>
          <a:p>
            <a:pPr algn="ctr"/>
            <a:r>
              <a:rPr lang="en-US" sz="1800" kern="0" spc="-100" dirty="0" err="1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3 Light" pitchFamily="34" charset="0"/>
              </a:rPr>
              <a:t>안개가</a:t>
            </a:r>
            <a:r>
              <a:rPr lang="en-US" sz="1800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3 Light" pitchFamily="34" charset="0"/>
              </a:rPr>
              <a:t> </a:t>
            </a:r>
            <a:r>
              <a:rPr lang="ko-KR" altLang="en-US" sz="1800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3 Light" pitchFamily="34" charset="0"/>
              </a:rPr>
              <a:t>생성된다</a:t>
            </a:r>
            <a:r>
              <a:rPr lang="en-US" altLang="ko-KR" sz="1800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3 Light" pitchFamily="34" charset="0"/>
              </a:rPr>
              <a:t>.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19C054C3-0AD0-3954-430D-CBAB923F794B}"/>
              </a:ext>
            </a:extLst>
          </p:cNvPr>
          <p:cNvGrpSpPr/>
          <p:nvPr/>
        </p:nvGrpSpPr>
        <p:grpSpPr>
          <a:xfrm>
            <a:off x="2212236" y="4876627"/>
            <a:ext cx="2024328" cy="2024328"/>
            <a:chOff x="2212236" y="4876627"/>
            <a:chExt cx="2024328" cy="2024328"/>
          </a:xfrm>
        </p:grpSpPr>
        <p:pic>
          <p:nvPicPr>
            <p:cNvPr id="4" name="그래픽 3" descr="눈 단색으로 채워진">
              <a:extLst>
                <a:ext uri="{FF2B5EF4-FFF2-40B4-BE49-F238E27FC236}">
                  <a16:creationId xmlns:a16="http://schemas.microsoft.com/office/drawing/2014/main" id="{FF7616A0-90DA-4AFD-B881-3650458EF09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212236" y="4876627"/>
              <a:ext cx="2024328" cy="2024328"/>
            </a:xfrm>
            <a:prstGeom prst="rect">
              <a:avLst/>
            </a:prstGeom>
          </p:spPr>
        </p:pic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CBCF78C8-514A-4624-B09D-4DD759AD3CDD}"/>
                </a:ext>
              </a:extLst>
            </p:cNvPr>
            <p:cNvCxnSpPr/>
            <p:nvPr/>
          </p:nvCxnSpPr>
          <p:spPr>
            <a:xfrm flipH="1">
              <a:off x="2446217" y="5038739"/>
              <a:ext cx="1524000" cy="1700105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Object 30"/>
          <p:cNvSpPr txBox="1"/>
          <p:nvPr/>
        </p:nvSpPr>
        <p:spPr>
          <a:xfrm>
            <a:off x="4648200" y="6986490"/>
            <a:ext cx="4150415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800" b="1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보이지 않는 길</a:t>
            </a:r>
            <a:endParaRPr 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4671687" y="7526603"/>
            <a:ext cx="4009515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800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3 Light" pitchFamily="34" charset="0"/>
              </a:rPr>
              <a:t>플레이어 바로 앞에 있는 길이</a:t>
            </a:r>
            <a:br>
              <a:rPr lang="en-US" altLang="ko-KR" sz="1800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3 Light" pitchFamily="34" charset="0"/>
              </a:rPr>
            </a:br>
            <a:r>
              <a:rPr lang="ko-KR" altLang="en-US" sz="1800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3 Light" pitchFamily="34" charset="0"/>
              </a:rPr>
              <a:t>보이지 않는다</a:t>
            </a:r>
            <a:r>
              <a:rPr lang="en-US" altLang="ko-KR" sz="1800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3 Light" pitchFamily="34" charset="0"/>
              </a:rPr>
              <a:t>.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1EEB27FD-EAA2-4B73-BBC3-45D628CF778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4003" y="4876627"/>
            <a:ext cx="3457997" cy="1945123"/>
          </a:xfrm>
          <a:prstGeom prst="rect">
            <a:avLst/>
          </a:prstGeom>
        </p:spPr>
      </p:pic>
      <p:sp>
        <p:nvSpPr>
          <p:cNvPr id="32" name="Object 15">
            <a:extLst>
              <a:ext uri="{FF2B5EF4-FFF2-40B4-BE49-F238E27FC236}">
                <a16:creationId xmlns:a16="http://schemas.microsoft.com/office/drawing/2014/main" id="{C5372959-3152-5945-4714-E9F97B752389}"/>
              </a:ext>
            </a:extLst>
          </p:cNvPr>
          <p:cNvSpPr txBox="1"/>
          <p:nvPr/>
        </p:nvSpPr>
        <p:spPr>
          <a:xfrm>
            <a:off x="9980874" y="6986490"/>
            <a:ext cx="2152372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800" b="1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목숨 추가</a:t>
            </a:r>
            <a:endParaRPr 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" name="Object 16">
            <a:extLst>
              <a:ext uri="{FF2B5EF4-FFF2-40B4-BE49-F238E27FC236}">
                <a16:creationId xmlns:a16="http://schemas.microsoft.com/office/drawing/2014/main" id="{0409D63A-18B0-1DA2-4A51-073E50AA9E43}"/>
              </a:ext>
            </a:extLst>
          </p:cNvPr>
          <p:cNvSpPr txBox="1"/>
          <p:nvPr/>
        </p:nvSpPr>
        <p:spPr>
          <a:xfrm>
            <a:off x="9052305" y="7526603"/>
            <a:ext cx="400951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800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3 Light" pitchFamily="34" charset="0"/>
              </a:rPr>
              <a:t>플레이어의 현재 목숨이 늘어난다</a:t>
            </a:r>
            <a:r>
              <a:rPr lang="en-US" altLang="ko-KR" sz="1800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3 Light" pitchFamily="34" charset="0"/>
              </a:rPr>
              <a:t>.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Object 19">
            <a:extLst>
              <a:ext uri="{FF2B5EF4-FFF2-40B4-BE49-F238E27FC236}">
                <a16:creationId xmlns:a16="http://schemas.microsoft.com/office/drawing/2014/main" id="{F38D03B5-804D-6A60-9834-FBDFB895A58F}"/>
              </a:ext>
            </a:extLst>
          </p:cNvPr>
          <p:cNvSpPr txBox="1"/>
          <p:nvPr/>
        </p:nvSpPr>
        <p:spPr>
          <a:xfrm>
            <a:off x="12735339" y="6986490"/>
            <a:ext cx="4150415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800" b="1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가드</a:t>
            </a:r>
            <a:endParaRPr 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8" name="Object 20">
            <a:extLst>
              <a:ext uri="{FF2B5EF4-FFF2-40B4-BE49-F238E27FC236}">
                <a16:creationId xmlns:a16="http://schemas.microsoft.com/office/drawing/2014/main" id="{BD1C7747-A917-AB9E-C54F-9FE603AE9C07}"/>
              </a:ext>
            </a:extLst>
          </p:cNvPr>
          <p:cNvSpPr txBox="1"/>
          <p:nvPr/>
        </p:nvSpPr>
        <p:spPr>
          <a:xfrm>
            <a:off x="12758787" y="7526603"/>
            <a:ext cx="4009515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800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3 Light" pitchFamily="34" charset="0"/>
              </a:rPr>
              <a:t>방해물을 부수지 못하고</a:t>
            </a:r>
            <a:endParaRPr lang="en-US" altLang="ko-KR" sz="1800" kern="0" spc="-100" dirty="0">
              <a:solidFill>
                <a:srgbClr val="483F63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-Core Dream 3 Light" pitchFamily="34" charset="0"/>
            </a:endParaRPr>
          </a:p>
          <a:p>
            <a:pPr algn="ctr"/>
            <a:r>
              <a:rPr lang="ko-KR" altLang="en-US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피했을 경우 닳는 목숨을 한 번</a:t>
            </a:r>
            <a:endParaRPr lang="en-US" altLang="ko-KR" kern="0" spc="-100" dirty="0">
              <a:solidFill>
                <a:srgbClr val="483F6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보호해준다</a:t>
            </a:r>
            <a:r>
              <a:rPr lang="en-US" altLang="ko-KR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39" name="그룹 1006">
            <a:extLst>
              <a:ext uri="{FF2B5EF4-FFF2-40B4-BE49-F238E27FC236}">
                <a16:creationId xmlns:a16="http://schemas.microsoft.com/office/drawing/2014/main" id="{06156765-1E57-2E43-D624-E93A4FCF57D8}"/>
              </a:ext>
            </a:extLst>
          </p:cNvPr>
          <p:cNvGrpSpPr/>
          <p:nvPr/>
        </p:nvGrpSpPr>
        <p:grpSpPr>
          <a:xfrm>
            <a:off x="9973699" y="4876627"/>
            <a:ext cx="2070445" cy="1824481"/>
            <a:chOff x="5128532" y="4932433"/>
            <a:chExt cx="2070445" cy="1824481"/>
          </a:xfrm>
        </p:grpSpPr>
        <p:grpSp>
          <p:nvGrpSpPr>
            <p:cNvPr id="40" name="그룹 1007">
              <a:extLst>
                <a:ext uri="{FF2B5EF4-FFF2-40B4-BE49-F238E27FC236}">
                  <a16:creationId xmlns:a16="http://schemas.microsoft.com/office/drawing/2014/main" id="{4760A29E-4C6C-37D3-F33D-186CA1557871}"/>
                </a:ext>
              </a:extLst>
            </p:cNvPr>
            <p:cNvGrpSpPr/>
            <p:nvPr/>
          </p:nvGrpSpPr>
          <p:grpSpPr>
            <a:xfrm>
              <a:off x="5128532" y="5157152"/>
              <a:ext cx="1800818" cy="1599762"/>
              <a:chOff x="5128532" y="5157152"/>
              <a:chExt cx="1800818" cy="1599762"/>
            </a:xfrm>
          </p:grpSpPr>
          <p:pic>
            <p:nvPicPr>
              <p:cNvPr id="43" name="Object 30">
                <a:extLst>
                  <a:ext uri="{FF2B5EF4-FFF2-40B4-BE49-F238E27FC236}">
                    <a16:creationId xmlns:a16="http://schemas.microsoft.com/office/drawing/2014/main" id="{A68ACA0C-9D47-6D36-0960-9A7F5DEC3C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128532" y="5157152"/>
                <a:ext cx="1800818" cy="1599762"/>
              </a:xfrm>
              <a:prstGeom prst="rect">
                <a:avLst/>
              </a:prstGeom>
            </p:spPr>
          </p:pic>
        </p:grpSp>
        <p:grpSp>
          <p:nvGrpSpPr>
            <p:cNvPr id="41" name="그룹 1008">
              <a:extLst>
                <a:ext uri="{FF2B5EF4-FFF2-40B4-BE49-F238E27FC236}">
                  <a16:creationId xmlns:a16="http://schemas.microsoft.com/office/drawing/2014/main" id="{952B9DD4-2790-4A4D-BE55-9CF0EE121CD7}"/>
                </a:ext>
              </a:extLst>
            </p:cNvPr>
            <p:cNvGrpSpPr/>
            <p:nvPr/>
          </p:nvGrpSpPr>
          <p:grpSpPr>
            <a:xfrm>
              <a:off x="6227548" y="4932433"/>
              <a:ext cx="970646" cy="970646"/>
              <a:chOff x="6227548" y="4932433"/>
              <a:chExt cx="970646" cy="970646"/>
            </a:xfrm>
          </p:grpSpPr>
          <p:pic>
            <p:nvPicPr>
              <p:cNvPr id="42" name="Object 33">
                <a:extLst>
                  <a:ext uri="{FF2B5EF4-FFF2-40B4-BE49-F238E27FC236}">
                    <a16:creationId xmlns:a16="http://schemas.microsoft.com/office/drawing/2014/main" id="{69603FBA-F70D-D72D-27F7-6AC6DCE627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6227548" y="4932433"/>
                <a:ext cx="970646" cy="970646"/>
              </a:xfrm>
              <a:prstGeom prst="rect">
                <a:avLst/>
              </a:prstGeom>
            </p:spPr>
          </p:pic>
        </p:grpSp>
      </p:grpSp>
      <p:grpSp>
        <p:nvGrpSpPr>
          <p:cNvPr id="44" name="그룹 1009">
            <a:extLst>
              <a:ext uri="{FF2B5EF4-FFF2-40B4-BE49-F238E27FC236}">
                <a16:creationId xmlns:a16="http://schemas.microsoft.com/office/drawing/2014/main" id="{80DAD438-2285-B30F-78C2-22B836126992}"/>
              </a:ext>
            </a:extLst>
          </p:cNvPr>
          <p:cNvGrpSpPr/>
          <p:nvPr/>
        </p:nvGrpSpPr>
        <p:grpSpPr>
          <a:xfrm>
            <a:off x="14080862" y="4876627"/>
            <a:ext cx="1459369" cy="1847329"/>
            <a:chOff x="11680013" y="4921009"/>
            <a:chExt cx="1459369" cy="1847329"/>
          </a:xfrm>
        </p:grpSpPr>
        <p:pic>
          <p:nvPicPr>
            <p:cNvPr id="45" name="Object 37">
              <a:extLst>
                <a:ext uri="{FF2B5EF4-FFF2-40B4-BE49-F238E27FC236}">
                  <a16:creationId xmlns:a16="http://schemas.microsoft.com/office/drawing/2014/main" id="{1602106C-2976-3A1E-A8B9-0C85B156779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680013" y="4921009"/>
              <a:ext cx="1459369" cy="1847329"/>
            </a:xfrm>
            <a:prstGeom prst="rect">
              <a:avLst/>
            </a:prstGeom>
          </p:spPr>
        </p:pic>
      </p:grpSp>
      <p:sp>
        <p:nvSpPr>
          <p:cNvPr id="35" name="Object 5">
            <a:extLst>
              <a:ext uri="{FF2B5EF4-FFF2-40B4-BE49-F238E27FC236}">
                <a16:creationId xmlns:a16="http://schemas.microsoft.com/office/drawing/2014/main" id="{D2F2C6B2-EA0C-2BC7-E507-FD7A10C02106}"/>
              </a:ext>
            </a:extLst>
          </p:cNvPr>
          <p:cNvSpPr txBox="1"/>
          <p:nvPr/>
        </p:nvSpPr>
        <p:spPr>
          <a:xfrm>
            <a:off x="1219648" y="620877"/>
            <a:ext cx="5255357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500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Rhythm Roller/ 게임엔진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885538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19643" y="944430"/>
            <a:ext cx="15846429" cy="85593"/>
            <a:chOff x="1219643" y="944430"/>
            <a:chExt cx="15846429" cy="855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219643" y="944430"/>
              <a:ext cx="15846429" cy="8559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19643" y="9251316"/>
            <a:ext cx="15846429" cy="85593"/>
            <a:chOff x="1219643" y="9251316"/>
            <a:chExt cx="15846429" cy="8559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219643" y="9251316"/>
              <a:ext cx="15846429" cy="85593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1219648" y="1330038"/>
            <a:ext cx="9918155" cy="9694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700" b="1" kern="0" spc="-200" dirty="0">
                <a:solidFill>
                  <a:srgbClr val="34198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2. 조작법</a:t>
            </a:r>
            <a:endParaRPr 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DBC076B-E58B-C9BF-D853-4C14F7DD1291}"/>
              </a:ext>
            </a:extLst>
          </p:cNvPr>
          <p:cNvGrpSpPr/>
          <p:nvPr/>
        </p:nvGrpSpPr>
        <p:grpSpPr>
          <a:xfrm>
            <a:off x="5902482" y="3835732"/>
            <a:ext cx="6483037" cy="3459651"/>
            <a:chOff x="1348714" y="3835732"/>
            <a:chExt cx="6483037" cy="3459651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348714" y="3835732"/>
              <a:ext cx="6483037" cy="3459651"/>
              <a:chOff x="1348714" y="3835732"/>
              <a:chExt cx="6483037" cy="3459651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348714" y="3835732"/>
                <a:ext cx="6483037" cy="3459651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3178030" y="4682569"/>
              <a:ext cx="1717002" cy="894194"/>
              <a:chOff x="2710124" y="4733802"/>
              <a:chExt cx="1245179" cy="894194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2710124" y="4733802"/>
                <a:ext cx="1245179" cy="894194"/>
              </a:xfrm>
              <a:prstGeom prst="rect">
                <a:avLst/>
              </a:prstGeom>
            </p:spPr>
          </p:pic>
        </p:grpSp>
      </p:grpSp>
      <p:sp>
        <p:nvSpPr>
          <p:cNvPr id="24" name="Object 14">
            <a:extLst>
              <a:ext uri="{FF2B5EF4-FFF2-40B4-BE49-F238E27FC236}">
                <a16:creationId xmlns:a16="http://schemas.microsoft.com/office/drawing/2014/main" id="{C5E741F6-AD28-4127-2C35-13ADEF1200A0}"/>
              </a:ext>
            </a:extLst>
          </p:cNvPr>
          <p:cNvSpPr txBox="1"/>
          <p:nvPr/>
        </p:nvSpPr>
        <p:spPr>
          <a:xfrm>
            <a:off x="1421601" y="2708619"/>
            <a:ext cx="16337262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buFontTx/>
              <a:buChar char="-"/>
            </a:pPr>
            <a:r>
              <a:rPr lang="en-US" altLang="ko-KR" sz="3200" b="1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D,F,J,K</a:t>
            </a:r>
            <a:r>
              <a:rPr lang="ko-KR" altLang="en-US" sz="3200" b="1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를 이용하여 레일을 옮겨 다닌다</a:t>
            </a:r>
            <a:r>
              <a:rPr lang="en-US" altLang="ko-KR" sz="3200" b="1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.</a:t>
            </a:r>
          </a:p>
        </p:txBody>
      </p:sp>
      <p:sp>
        <p:nvSpPr>
          <p:cNvPr id="17" name="Object 5">
            <a:extLst>
              <a:ext uri="{FF2B5EF4-FFF2-40B4-BE49-F238E27FC236}">
                <a16:creationId xmlns:a16="http://schemas.microsoft.com/office/drawing/2014/main" id="{B06266CA-8803-2624-45C4-83C2DEBF4493}"/>
              </a:ext>
            </a:extLst>
          </p:cNvPr>
          <p:cNvSpPr txBox="1"/>
          <p:nvPr/>
        </p:nvSpPr>
        <p:spPr>
          <a:xfrm>
            <a:off x="1219648" y="620877"/>
            <a:ext cx="5255357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500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Rhythm Roller/ 게임엔진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8" name="Object 19">
            <a:extLst>
              <a:ext uri="{FF2B5EF4-FFF2-40B4-BE49-F238E27FC236}">
                <a16:creationId xmlns:a16="http://schemas.microsoft.com/office/drawing/2014/main" id="{CA2FE355-D213-57CE-4C74-3F056F9ADD4F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972800" y="4682569"/>
            <a:ext cx="1412719" cy="894194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34198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-1160840" y="926391"/>
            <a:ext cx="8282520" cy="521681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33300" b="1" kern="0" spc="-11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03</a:t>
            </a:r>
            <a:endParaRPr 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219648" y="6617010"/>
            <a:ext cx="10169643" cy="116955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7000" kern="0" spc="-2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게임 요소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1219643" y="9251316"/>
            <a:ext cx="15846429" cy="85593"/>
            <a:chOff x="1219643" y="9251316"/>
            <a:chExt cx="15846429" cy="8559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219643" y="9251316"/>
              <a:ext cx="15846429" cy="85593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5875595" y="9457759"/>
            <a:ext cx="1171429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500" kern="0" spc="-1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03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219643" y="9457759"/>
            <a:ext cx="2569643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500" kern="0" spc="-1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03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1219643" y="944430"/>
            <a:ext cx="15846429" cy="85593"/>
            <a:chOff x="1219643" y="944430"/>
            <a:chExt cx="15846429" cy="8559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219643" y="944430"/>
              <a:ext cx="15846429" cy="85593"/>
            </a:xfrm>
            <a:prstGeom prst="rect">
              <a:avLst/>
            </a:prstGeom>
          </p:spPr>
        </p:pic>
      </p:grpSp>
      <p:sp>
        <p:nvSpPr>
          <p:cNvPr id="17" name="Object 5">
            <a:extLst>
              <a:ext uri="{FF2B5EF4-FFF2-40B4-BE49-F238E27FC236}">
                <a16:creationId xmlns:a16="http://schemas.microsoft.com/office/drawing/2014/main" id="{A0162B17-AE01-4C8F-87AE-AFDB865BA18D}"/>
              </a:ext>
            </a:extLst>
          </p:cNvPr>
          <p:cNvSpPr txBox="1"/>
          <p:nvPr/>
        </p:nvSpPr>
        <p:spPr>
          <a:xfrm>
            <a:off x="9062355" y="620877"/>
            <a:ext cx="7984649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500" kern="0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3 Light" pitchFamily="34" charset="0"/>
              </a:rPr>
              <a:t>03 </a:t>
            </a:r>
            <a:r>
              <a:rPr lang="ko-KR" altLang="en-US" sz="1500" kern="0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3 Light" pitchFamily="34" charset="0"/>
              </a:rPr>
              <a:t>게임요소</a:t>
            </a:r>
            <a:endParaRPr lang="en-US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Object 9">
            <a:extLst>
              <a:ext uri="{FF2B5EF4-FFF2-40B4-BE49-F238E27FC236}">
                <a16:creationId xmlns:a16="http://schemas.microsoft.com/office/drawing/2014/main" id="{F3C6F61E-073A-4BA4-943B-A7EF2D63FC05}"/>
              </a:ext>
            </a:extLst>
          </p:cNvPr>
          <p:cNvSpPr txBox="1"/>
          <p:nvPr/>
        </p:nvSpPr>
        <p:spPr>
          <a:xfrm>
            <a:off x="7373398" y="9457762"/>
            <a:ext cx="3538925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500" kern="0" spc="-1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03 </a:t>
            </a:r>
            <a:r>
              <a:rPr lang="ko-KR" altLang="en-US" sz="1500" kern="0" spc="-1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게임요소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Object 5">
            <a:extLst>
              <a:ext uri="{FF2B5EF4-FFF2-40B4-BE49-F238E27FC236}">
                <a16:creationId xmlns:a16="http://schemas.microsoft.com/office/drawing/2014/main" id="{D986B010-4DCF-BA1D-8760-4C109F9E6485}"/>
              </a:ext>
            </a:extLst>
          </p:cNvPr>
          <p:cNvSpPr txBox="1"/>
          <p:nvPr/>
        </p:nvSpPr>
        <p:spPr>
          <a:xfrm>
            <a:off x="1219648" y="620877"/>
            <a:ext cx="5255357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500" kern="0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Rhythm Roller/ 게임엔진</a:t>
            </a:r>
            <a:endParaRPr lang="en-US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19643" y="944430"/>
            <a:ext cx="15846429" cy="85593"/>
            <a:chOff x="1219643" y="944430"/>
            <a:chExt cx="15846429" cy="855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219643" y="944430"/>
              <a:ext cx="15846429" cy="8559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19643" y="9251316"/>
            <a:ext cx="15846429" cy="85593"/>
            <a:chOff x="1219643" y="9251316"/>
            <a:chExt cx="15846429" cy="8559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219643" y="9251316"/>
              <a:ext cx="15846429" cy="85593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1219648" y="1330038"/>
            <a:ext cx="9918155" cy="9694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700" b="1" kern="0" spc="-200" dirty="0">
                <a:solidFill>
                  <a:srgbClr val="34198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1. </a:t>
            </a:r>
            <a:r>
              <a:rPr lang="ko-KR" altLang="en-US" sz="5700" b="1" kern="0" spc="-200" dirty="0">
                <a:solidFill>
                  <a:srgbClr val="34198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물체</a:t>
            </a:r>
            <a:endParaRPr 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3431F0D-DCC5-D448-F5BA-1AF83A842B73}"/>
              </a:ext>
            </a:extLst>
          </p:cNvPr>
          <p:cNvGrpSpPr/>
          <p:nvPr/>
        </p:nvGrpSpPr>
        <p:grpSpPr>
          <a:xfrm>
            <a:off x="13413562" y="3065107"/>
            <a:ext cx="2457551" cy="3424464"/>
            <a:chOff x="14249400" y="3201438"/>
            <a:chExt cx="2457551" cy="3424464"/>
          </a:xfrm>
        </p:grpSpPr>
        <p:sp>
          <p:nvSpPr>
            <p:cNvPr id="26" name="Object 26"/>
            <p:cNvSpPr txBox="1"/>
            <p:nvPr/>
          </p:nvSpPr>
          <p:spPr>
            <a:xfrm>
              <a:off x="14249400" y="6102682"/>
              <a:ext cx="2457551" cy="52322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2800" kern="0" spc="-1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꽃</a:t>
              </a:r>
              <a:endParaRPr 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39" name="그림 38" descr="빈이(가) 표시된 사진&#10;&#10;자동 생성된 설명">
              <a:extLst>
                <a:ext uri="{FF2B5EF4-FFF2-40B4-BE49-F238E27FC236}">
                  <a16:creationId xmlns:a16="http://schemas.microsoft.com/office/drawing/2014/main" id="{0855FCD2-111B-C3B2-7ADE-ED9556A4FC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440151" y="3201438"/>
              <a:ext cx="2076050" cy="2337189"/>
            </a:xfrm>
            <a:prstGeom prst="rect">
              <a:avLst/>
            </a:prstGeom>
          </p:spPr>
        </p:pic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72583A9-FCEA-1006-3695-F38175250233}"/>
              </a:ext>
            </a:extLst>
          </p:cNvPr>
          <p:cNvGrpSpPr/>
          <p:nvPr/>
        </p:nvGrpSpPr>
        <p:grpSpPr>
          <a:xfrm>
            <a:off x="2312911" y="2943525"/>
            <a:ext cx="2952750" cy="3667628"/>
            <a:chOff x="1028089" y="2958274"/>
            <a:chExt cx="2952750" cy="3667628"/>
          </a:xfrm>
        </p:grpSpPr>
        <p:sp>
          <p:nvSpPr>
            <p:cNvPr id="18" name="Object 18"/>
            <p:cNvSpPr txBox="1"/>
            <p:nvPr/>
          </p:nvSpPr>
          <p:spPr>
            <a:xfrm>
              <a:off x="1428278" y="6102682"/>
              <a:ext cx="2152372" cy="52322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2800" kern="0" spc="-1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바위</a:t>
              </a:r>
              <a:endParaRPr 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AA21C02A-C828-5818-28F2-C6CC7B20AC8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28089" y="2958274"/>
              <a:ext cx="2952750" cy="2609850"/>
            </a:xfrm>
            <a:prstGeom prst="rect">
              <a:avLst/>
            </a:prstGeom>
          </p:spPr>
        </p:pic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37917C0-B774-117D-8087-8885CFA5C856}"/>
              </a:ext>
            </a:extLst>
          </p:cNvPr>
          <p:cNvGrpSpPr/>
          <p:nvPr/>
        </p:nvGrpSpPr>
        <p:grpSpPr>
          <a:xfrm>
            <a:off x="7942983" y="2928777"/>
            <a:ext cx="2793257" cy="3697125"/>
            <a:chOff x="5181600" y="2928777"/>
            <a:chExt cx="2793257" cy="3697125"/>
          </a:xfrm>
        </p:grpSpPr>
        <p:sp>
          <p:nvSpPr>
            <p:cNvPr id="20" name="Object 20"/>
            <p:cNvSpPr txBox="1"/>
            <p:nvPr/>
          </p:nvSpPr>
          <p:spPr>
            <a:xfrm>
              <a:off x="5502042" y="6102682"/>
              <a:ext cx="2152372" cy="52322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28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벽돌</a:t>
              </a:r>
              <a:endParaRPr lang="en-US" sz="28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40EDCA05-8614-262A-B671-95C08A35E9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6383" r="4256" b="10303"/>
            <a:stretch/>
          </p:blipFill>
          <p:spPr>
            <a:xfrm>
              <a:off x="5181600" y="2928777"/>
              <a:ext cx="2793257" cy="2609850"/>
            </a:xfrm>
            <a:prstGeom prst="rect">
              <a:avLst/>
            </a:prstGeom>
          </p:spPr>
        </p:pic>
      </p:grpSp>
      <p:sp>
        <p:nvSpPr>
          <p:cNvPr id="29" name="Object 5">
            <a:extLst>
              <a:ext uri="{FF2B5EF4-FFF2-40B4-BE49-F238E27FC236}">
                <a16:creationId xmlns:a16="http://schemas.microsoft.com/office/drawing/2014/main" id="{B7D4D62C-86E4-7BDB-E4A9-EE40BDA3096C}"/>
              </a:ext>
            </a:extLst>
          </p:cNvPr>
          <p:cNvSpPr txBox="1"/>
          <p:nvPr/>
        </p:nvSpPr>
        <p:spPr>
          <a:xfrm>
            <a:off x="1219648" y="620877"/>
            <a:ext cx="5255357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500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Rhythm Roller/ 게임엔진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19643" y="944430"/>
            <a:ext cx="15846429" cy="85593"/>
            <a:chOff x="1219643" y="944430"/>
            <a:chExt cx="15846429" cy="855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219643" y="944430"/>
              <a:ext cx="15846429" cy="8559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19643" y="9251316"/>
            <a:ext cx="15846429" cy="85593"/>
            <a:chOff x="1219643" y="9251316"/>
            <a:chExt cx="15846429" cy="8559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219643" y="9251316"/>
              <a:ext cx="15846429" cy="85593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1219648" y="1330038"/>
            <a:ext cx="9918155" cy="9694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700" b="1" kern="0" spc="-200" dirty="0">
                <a:solidFill>
                  <a:srgbClr val="34198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2. 스테이지</a:t>
            </a:r>
            <a:endParaRPr 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368238" y="2386305"/>
            <a:ext cx="23466707" cy="147732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400" b="1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- </a:t>
            </a:r>
            <a:r>
              <a:rPr lang="en-US" sz="3400" b="1" kern="0" spc="-1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스테이지는</a:t>
            </a:r>
            <a:r>
              <a:rPr lang="en-US" sz="3400" b="1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 </a:t>
            </a:r>
            <a:r>
              <a:rPr lang="ko-KR" altLang="en-US" sz="3400" b="1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곡마다 </a:t>
            </a:r>
            <a:r>
              <a:rPr lang="en-US" altLang="ko-KR" sz="3400" b="1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1</a:t>
            </a:r>
            <a:r>
              <a:rPr lang="ko-KR" altLang="en-US" sz="3400" b="1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개의 스테이지가 존재한다</a:t>
            </a:r>
            <a:r>
              <a:rPr lang="en-US" altLang="ko-KR" sz="3400" b="1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.</a:t>
            </a:r>
            <a:endParaRPr lang="en-US" sz="3400" b="1" kern="0" spc="-1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BM JUA " pitchFamily="34" charset="0"/>
            </a:endParaRPr>
          </a:p>
          <a:p>
            <a:pPr marL="914400" lvl="1" indent="-457200">
              <a:buFontTx/>
              <a:buChar char="-"/>
            </a:pPr>
            <a:r>
              <a:rPr lang="ko-KR" altLang="en-US" sz="2800" kern="0" spc="-1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블럭들을</a:t>
            </a:r>
            <a:r>
              <a:rPr lang="ko-KR" altLang="en-US" sz="2800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 주어진 목숨안으로 파괴를 하게 되면 클리어하게 된다</a:t>
            </a:r>
            <a:r>
              <a:rPr lang="en-US" altLang="ko-KR" sz="2800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.</a:t>
            </a:r>
          </a:p>
          <a:p>
            <a:pPr marL="914400" lvl="1" indent="-457200">
              <a:buFontTx/>
              <a:buChar char="-"/>
            </a:pPr>
            <a:r>
              <a:rPr lang="ko-KR" altLang="en-US" sz="2800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각 스테이지별로 최고점을 가지고 있다</a:t>
            </a:r>
            <a:r>
              <a:rPr lang="en-US" altLang="ko-KR" sz="2800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.</a:t>
            </a:r>
          </a:p>
        </p:txBody>
      </p:sp>
      <p:sp>
        <p:nvSpPr>
          <p:cNvPr id="15" name="Object 5">
            <a:extLst>
              <a:ext uri="{FF2B5EF4-FFF2-40B4-BE49-F238E27FC236}">
                <a16:creationId xmlns:a16="http://schemas.microsoft.com/office/drawing/2014/main" id="{74CC1E24-38BC-BCB3-CBA4-DAFBD30AA0B2}"/>
              </a:ext>
            </a:extLst>
          </p:cNvPr>
          <p:cNvSpPr txBox="1"/>
          <p:nvPr/>
        </p:nvSpPr>
        <p:spPr>
          <a:xfrm>
            <a:off x="1219648" y="620877"/>
            <a:ext cx="5255357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500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Rhythm Roller/ 게임엔진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34198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-1160838" y="926391"/>
            <a:ext cx="8282520" cy="521681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33300" b="1" kern="0" spc="-11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04</a:t>
            </a:r>
            <a:endParaRPr 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219648" y="6617010"/>
            <a:ext cx="10169643" cy="116955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7000" b="1" kern="0" spc="-2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기술 설명</a:t>
            </a:r>
            <a:endParaRPr 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1219643" y="9251316"/>
            <a:ext cx="15846429" cy="85593"/>
            <a:chOff x="1219643" y="9251316"/>
            <a:chExt cx="15846429" cy="8559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219643" y="9251316"/>
              <a:ext cx="15846429" cy="8559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19643" y="944430"/>
            <a:ext cx="15846429" cy="85593"/>
            <a:chOff x="1219643" y="944430"/>
            <a:chExt cx="15846429" cy="8559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219643" y="944430"/>
              <a:ext cx="15846429" cy="85593"/>
            </a:xfrm>
            <a:prstGeom prst="rect">
              <a:avLst/>
            </a:prstGeom>
          </p:spPr>
        </p:pic>
      </p:grpSp>
      <p:sp>
        <p:nvSpPr>
          <p:cNvPr id="16" name="Object 5">
            <a:extLst>
              <a:ext uri="{FF2B5EF4-FFF2-40B4-BE49-F238E27FC236}">
                <a16:creationId xmlns:a16="http://schemas.microsoft.com/office/drawing/2014/main" id="{70AF5048-C06F-287B-FF92-1DA0D45E3824}"/>
              </a:ext>
            </a:extLst>
          </p:cNvPr>
          <p:cNvSpPr txBox="1"/>
          <p:nvPr/>
        </p:nvSpPr>
        <p:spPr>
          <a:xfrm>
            <a:off x="1219648" y="620877"/>
            <a:ext cx="5255357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500" kern="0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Rhythm Roller/ 게임엔진</a:t>
            </a:r>
            <a:endParaRPr lang="en-US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19643" y="944430"/>
            <a:ext cx="15846429" cy="85593"/>
            <a:chOff x="1219643" y="944430"/>
            <a:chExt cx="15846429" cy="855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219643" y="944430"/>
              <a:ext cx="15846429" cy="85593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1219648" y="1330038"/>
            <a:ext cx="12449390" cy="9694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700" b="1" kern="0" spc="-200" dirty="0">
                <a:solidFill>
                  <a:srgbClr val="34198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1. </a:t>
            </a:r>
            <a:r>
              <a:rPr lang="ko-KR" altLang="en-US" sz="5700" b="1" kern="0" spc="-200" dirty="0">
                <a:solidFill>
                  <a:srgbClr val="34198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노래 싱크에 맞춰서 내려오는 물체</a:t>
            </a:r>
            <a:endParaRPr 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368238" y="2524805"/>
            <a:ext cx="16426669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b="1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- </a:t>
            </a:r>
            <a:r>
              <a:rPr lang="ko-KR" altLang="en-US" sz="2400" b="1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물체를 </a:t>
            </a:r>
            <a:r>
              <a:rPr lang="ko-KR" altLang="en-US" sz="2400" b="1" kern="0" spc="-1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부서야하는</a:t>
            </a:r>
            <a:r>
              <a:rPr lang="ko-KR" altLang="en-US" sz="2400" b="1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 시점이 노래의 박자에 맞춰서 나온다</a:t>
            </a:r>
            <a:r>
              <a:rPr lang="en-US" altLang="ko-KR" sz="2400" b="1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.</a:t>
            </a:r>
            <a:endParaRPr 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9" name="그룹 1002">
            <a:extLst>
              <a:ext uri="{FF2B5EF4-FFF2-40B4-BE49-F238E27FC236}">
                <a16:creationId xmlns:a16="http://schemas.microsoft.com/office/drawing/2014/main" id="{BC81A415-439C-407A-8E9C-001DA08D9A6A}"/>
              </a:ext>
            </a:extLst>
          </p:cNvPr>
          <p:cNvGrpSpPr/>
          <p:nvPr/>
        </p:nvGrpSpPr>
        <p:grpSpPr>
          <a:xfrm>
            <a:off x="1219643" y="9251316"/>
            <a:ext cx="15846429" cy="85593"/>
            <a:chOff x="1219643" y="9251316"/>
            <a:chExt cx="15846429" cy="85593"/>
          </a:xfrm>
        </p:grpSpPr>
        <p:pic>
          <p:nvPicPr>
            <p:cNvPr id="20" name="Object 6">
              <a:extLst>
                <a:ext uri="{FF2B5EF4-FFF2-40B4-BE49-F238E27FC236}">
                  <a16:creationId xmlns:a16="http://schemas.microsoft.com/office/drawing/2014/main" id="{6BADEED8-FED7-4F9C-9F00-C8FFC7EB143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219643" y="9251316"/>
              <a:ext cx="15846429" cy="85593"/>
            </a:xfrm>
            <a:prstGeom prst="rect">
              <a:avLst/>
            </a:prstGeom>
          </p:spPr>
        </p:pic>
      </p:grpSp>
      <p:pic>
        <p:nvPicPr>
          <p:cNvPr id="4" name="그림 3" descr="텍스트, 고양이, 노트북, 실내이(가) 표시된 사진&#10;&#10;자동 생성된 설명">
            <a:extLst>
              <a:ext uri="{FF2B5EF4-FFF2-40B4-BE49-F238E27FC236}">
                <a16:creationId xmlns:a16="http://schemas.microsoft.com/office/drawing/2014/main" id="{A7044867-CB38-BFA2-8B1A-3843714D52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7588" y="3747168"/>
            <a:ext cx="3552825" cy="4743450"/>
          </a:xfrm>
          <a:prstGeom prst="rect">
            <a:avLst/>
          </a:prstGeom>
        </p:spPr>
      </p:pic>
      <p:sp>
        <p:nvSpPr>
          <p:cNvPr id="13" name="Object 5">
            <a:extLst>
              <a:ext uri="{FF2B5EF4-FFF2-40B4-BE49-F238E27FC236}">
                <a16:creationId xmlns:a16="http://schemas.microsoft.com/office/drawing/2014/main" id="{3A048054-10BF-8109-C311-DED82026A069}"/>
              </a:ext>
            </a:extLst>
          </p:cNvPr>
          <p:cNvSpPr txBox="1"/>
          <p:nvPr/>
        </p:nvSpPr>
        <p:spPr>
          <a:xfrm>
            <a:off x="1219648" y="620877"/>
            <a:ext cx="5255357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500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Rhythm Roller/ 게임엔진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19643" y="944430"/>
            <a:ext cx="15846429" cy="85593"/>
            <a:chOff x="1219643" y="944430"/>
            <a:chExt cx="15846429" cy="855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219643" y="944430"/>
              <a:ext cx="15846429" cy="85593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1219648" y="1330038"/>
            <a:ext cx="13237659" cy="9694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700" b="1" kern="0" spc="-200" dirty="0">
                <a:solidFill>
                  <a:srgbClr val="34198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2. 시간에 따른 이벤트 발생</a:t>
            </a:r>
            <a:endParaRPr 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368239" y="2386304"/>
            <a:ext cx="13643162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800" b="1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- </a:t>
            </a:r>
            <a:r>
              <a:rPr lang="ko-KR" altLang="en-US" sz="2800" b="1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시간이 지나면서 플레이어에게 메리트와 </a:t>
            </a:r>
            <a:r>
              <a:rPr lang="ko-KR" altLang="en-US" sz="2800" b="1" kern="0" spc="-1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디메리트를</a:t>
            </a:r>
            <a:r>
              <a:rPr lang="ko-KR" altLang="en-US" sz="2800" b="1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 주는 이벤트가 발생한다</a:t>
            </a:r>
            <a:r>
              <a:rPr lang="en-US" altLang="ko-KR" sz="2800" b="1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.</a:t>
            </a:r>
            <a:endParaRPr lang="en-US" sz="1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 descr="고양이, 앉아있는, 실내, 집고양이이(가) 표시된 사진&#10;&#10;자동 생성된 설명">
            <a:extLst>
              <a:ext uri="{FF2B5EF4-FFF2-40B4-BE49-F238E27FC236}">
                <a16:creationId xmlns:a16="http://schemas.microsoft.com/office/drawing/2014/main" id="{9AE5C115-D208-4CBF-8AFD-48FD68EAD5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5697" y="3314700"/>
            <a:ext cx="4056605" cy="5408807"/>
          </a:xfrm>
          <a:prstGeom prst="rect">
            <a:avLst/>
          </a:prstGeom>
        </p:spPr>
      </p:pic>
      <p:grpSp>
        <p:nvGrpSpPr>
          <p:cNvPr id="12" name="그룹 1002">
            <a:extLst>
              <a:ext uri="{FF2B5EF4-FFF2-40B4-BE49-F238E27FC236}">
                <a16:creationId xmlns:a16="http://schemas.microsoft.com/office/drawing/2014/main" id="{942BCD6D-9BAF-4137-AFBB-628774A01488}"/>
              </a:ext>
            </a:extLst>
          </p:cNvPr>
          <p:cNvGrpSpPr/>
          <p:nvPr/>
        </p:nvGrpSpPr>
        <p:grpSpPr>
          <a:xfrm>
            <a:off x="1219643" y="9251316"/>
            <a:ext cx="15846429" cy="85593"/>
            <a:chOff x="1219643" y="9251316"/>
            <a:chExt cx="15846429" cy="85593"/>
          </a:xfrm>
        </p:grpSpPr>
        <p:pic>
          <p:nvPicPr>
            <p:cNvPr id="13" name="Object 6">
              <a:extLst>
                <a:ext uri="{FF2B5EF4-FFF2-40B4-BE49-F238E27FC236}">
                  <a16:creationId xmlns:a16="http://schemas.microsoft.com/office/drawing/2014/main" id="{BCE06249-22D1-47F5-902E-FD6806325E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219643" y="9251316"/>
              <a:ext cx="15846429" cy="85593"/>
            </a:xfrm>
            <a:prstGeom prst="rect">
              <a:avLst/>
            </a:prstGeom>
          </p:spPr>
        </p:pic>
      </p:grpSp>
      <p:sp>
        <p:nvSpPr>
          <p:cNvPr id="17" name="Object 5">
            <a:extLst>
              <a:ext uri="{FF2B5EF4-FFF2-40B4-BE49-F238E27FC236}">
                <a16:creationId xmlns:a16="http://schemas.microsoft.com/office/drawing/2014/main" id="{3026311E-897B-5850-7CAA-1A03E2819ABF}"/>
              </a:ext>
            </a:extLst>
          </p:cNvPr>
          <p:cNvSpPr txBox="1"/>
          <p:nvPr/>
        </p:nvSpPr>
        <p:spPr>
          <a:xfrm>
            <a:off x="1219648" y="620877"/>
            <a:ext cx="5255357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500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Rhythm Roller/ 게임엔진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34198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-1160838" y="926391"/>
            <a:ext cx="8282520" cy="521681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33300" b="1" kern="0" spc="-11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00</a:t>
            </a:r>
            <a:endParaRPr 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219648" y="6617010"/>
            <a:ext cx="10169643" cy="116955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7000" b="1" kern="0" spc="-2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초기 개발 소개</a:t>
            </a:r>
            <a:endParaRPr 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1219643" y="9251316"/>
            <a:ext cx="15846429" cy="85593"/>
            <a:chOff x="1219643" y="9251316"/>
            <a:chExt cx="15846429" cy="85593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219643" y="9251316"/>
              <a:ext cx="15846429" cy="8559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19643" y="944430"/>
            <a:ext cx="15846429" cy="85593"/>
            <a:chOff x="1219643" y="944430"/>
            <a:chExt cx="15846429" cy="8559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219643" y="944430"/>
              <a:ext cx="15846429" cy="85593"/>
            </a:xfrm>
            <a:prstGeom prst="rect">
              <a:avLst/>
            </a:prstGeom>
          </p:spPr>
        </p:pic>
      </p:grpSp>
      <p:sp>
        <p:nvSpPr>
          <p:cNvPr id="15" name="Object 5">
            <a:extLst>
              <a:ext uri="{FF2B5EF4-FFF2-40B4-BE49-F238E27FC236}">
                <a16:creationId xmlns:a16="http://schemas.microsoft.com/office/drawing/2014/main" id="{CD71D4F9-C733-EF3D-3DBD-756E03B400C3}"/>
              </a:ext>
            </a:extLst>
          </p:cNvPr>
          <p:cNvSpPr txBox="1"/>
          <p:nvPr/>
        </p:nvSpPr>
        <p:spPr>
          <a:xfrm>
            <a:off x="1219648" y="620877"/>
            <a:ext cx="5255357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500" kern="0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Rhythm Roller/ 게임엔진</a:t>
            </a:r>
            <a:endParaRPr lang="en-US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19643" y="944430"/>
            <a:ext cx="15846429" cy="85593"/>
            <a:chOff x="1219643" y="944430"/>
            <a:chExt cx="15846429" cy="855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219643" y="944430"/>
              <a:ext cx="15846429" cy="85593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1219648" y="1330038"/>
            <a:ext cx="13513376" cy="9694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700" b="1" kern="0" spc="-200" dirty="0">
                <a:solidFill>
                  <a:srgbClr val="34198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3. </a:t>
            </a:r>
            <a:r>
              <a:rPr lang="ko-KR" altLang="en-US" sz="5700" b="1" kern="0" spc="-200" dirty="0">
                <a:solidFill>
                  <a:srgbClr val="34198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유저에게 가까이 오면 안보이는 물체</a:t>
            </a:r>
            <a:endParaRPr 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368239" y="2386305"/>
            <a:ext cx="16233962" cy="113877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buFontTx/>
              <a:buChar char="-"/>
            </a:pPr>
            <a:r>
              <a:rPr lang="ko-KR" altLang="en-US" sz="3400" b="1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유저에게 가까워지면 물체가 </a:t>
            </a:r>
            <a:r>
              <a:rPr lang="ko-KR" altLang="en-US" sz="3400" b="1" kern="0" spc="-1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투명해진다</a:t>
            </a:r>
            <a:r>
              <a:rPr lang="en-US" altLang="ko-KR" sz="3400" b="1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.</a:t>
            </a:r>
          </a:p>
          <a:p>
            <a:pPr marL="457200" indent="-457200">
              <a:buFontTx/>
              <a:buChar char="-"/>
            </a:pPr>
            <a:r>
              <a:rPr lang="ko-KR" altLang="en-US" sz="3400" b="1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유저는 멀리 보이는 물체를 잘 기억 했다가 피해야한다</a:t>
            </a:r>
            <a:r>
              <a:rPr lang="en-US" altLang="ko-KR" sz="3400" b="1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.</a:t>
            </a:r>
            <a:r>
              <a:rPr lang="ko-KR" altLang="en-US" sz="3400" b="1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 </a:t>
            </a:r>
            <a:endParaRPr lang="en-US" altLang="ko-KR" sz="3400" b="1" kern="0" spc="-1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BM JUA " pitchFamily="34" charset="0"/>
            </a:endParaRPr>
          </a:p>
        </p:txBody>
      </p:sp>
      <p:pic>
        <p:nvPicPr>
          <p:cNvPr id="4" name="그래픽 3" descr="실행 단색으로 채워진">
            <a:extLst>
              <a:ext uri="{FF2B5EF4-FFF2-40B4-BE49-F238E27FC236}">
                <a16:creationId xmlns:a16="http://schemas.microsoft.com/office/drawing/2014/main" id="{8F5D9C8D-2024-42CF-A094-4906BC9A71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94544" y="4556538"/>
            <a:ext cx="2362200" cy="236220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81F3A2BD-B678-46D5-A387-7BBEE148EDD0}"/>
              </a:ext>
            </a:extLst>
          </p:cNvPr>
          <p:cNvSpPr/>
          <p:nvPr/>
        </p:nvSpPr>
        <p:spPr>
          <a:xfrm>
            <a:off x="5241776" y="6918739"/>
            <a:ext cx="3667736" cy="510761"/>
          </a:xfrm>
          <a:prstGeom prst="rect">
            <a:avLst/>
          </a:prstGeom>
          <a:solidFill>
            <a:schemeClr val="tx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426ABD7-0E44-4615-AE17-E7032D3B5AB9}"/>
              </a:ext>
            </a:extLst>
          </p:cNvPr>
          <p:cNvSpPr/>
          <p:nvPr/>
        </p:nvSpPr>
        <p:spPr>
          <a:xfrm>
            <a:off x="13411783" y="6918738"/>
            <a:ext cx="3667736" cy="510761"/>
          </a:xfrm>
          <a:prstGeom prst="rect">
            <a:avLst/>
          </a:prstGeom>
          <a:solidFill>
            <a:schemeClr val="tx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6" name="그룹 1002">
            <a:extLst>
              <a:ext uri="{FF2B5EF4-FFF2-40B4-BE49-F238E27FC236}">
                <a16:creationId xmlns:a16="http://schemas.microsoft.com/office/drawing/2014/main" id="{6B4031EB-FD58-4745-8151-1A5975907BF5}"/>
              </a:ext>
            </a:extLst>
          </p:cNvPr>
          <p:cNvGrpSpPr/>
          <p:nvPr/>
        </p:nvGrpSpPr>
        <p:grpSpPr>
          <a:xfrm>
            <a:off x="1219643" y="9251316"/>
            <a:ext cx="15846429" cy="85593"/>
            <a:chOff x="1219643" y="9251316"/>
            <a:chExt cx="15846429" cy="85593"/>
          </a:xfrm>
        </p:grpSpPr>
        <p:pic>
          <p:nvPicPr>
            <p:cNvPr id="17" name="Object 6">
              <a:extLst>
                <a:ext uri="{FF2B5EF4-FFF2-40B4-BE49-F238E27FC236}">
                  <a16:creationId xmlns:a16="http://schemas.microsoft.com/office/drawing/2014/main" id="{4F929FF9-8251-4203-A9D1-237E2FA9E2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219643" y="9251316"/>
              <a:ext cx="15846429" cy="85593"/>
            </a:xfrm>
            <a:prstGeom prst="rect">
              <a:avLst/>
            </a:prstGeom>
          </p:spPr>
        </p:pic>
      </p:grpSp>
      <p:sp>
        <p:nvSpPr>
          <p:cNvPr id="15" name="Object 5">
            <a:extLst>
              <a:ext uri="{FF2B5EF4-FFF2-40B4-BE49-F238E27FC236}">
                <a16:creationId xmlns:a16="http://schemas.microsoft.com/office/drawing/2014/main" id="{E8A813A5-645B-F62B-B232-183F32139C28}"/>
              </a:ext>
            </a:extLst>
          </p:cNvPr>
          <p:cNvSpPr txBox="1"/>
          <p:nvPr/>
        </p:nvSpPr>
        <p:spPr>
          <a:xfrm>
            <a:off x="1219648" y="620877"/>
            <a:ext cx="5255357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500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Rhythm Roller/ 게임엔진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3.45679E-6 L -0.22109 3.45679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05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19643" y="944430"/>
            <a:ext cx="15846429" cy="85593"/>
            <a:chOff x="1219643" y="944430"/>
            <a:chExt cx="15846429" cy="855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219643" y="944430"/>
              <a:ext cx="15846429" cy="85593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1219648" y="1330038"/>
            <a:ext cx="12449390" cy="9694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700" b="1" kern="0" spc="-200" dirty="0">
                <a:solidFill>
                  <a:srgbClr val="34198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4. 로컬 랭킹보드</a:t>
            </a:r>
            <a:endParaRPr 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368239" y="2386305"/>
            <a:ext cx="14938562" cy="61555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400" b="1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- 로컬로 게임을 가장 빨리 클리어한 사람의 랭킹을 볼 수 잇는 랭킹 보드 제작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3" name="그룹 1002">
            <a:extLst>
              <a:ext uri="{FF2B5EF4-FFF2-40B4-BE49-F238E27FC236}">
                <a16:creationId xmlns:a16="http://schemas.microsoft.com/office/drawing/2014/main" id="{8B1BF3C2-7BFA-4A80-A1B5-0858F59AAE3A}"/>
              </a:ext>
            </a:extLst>
          </p:cNvPr>
          <p:cNvGrpSpPr/>
          <p:nvPr/>
        </p:nvGrpSpPr>
        <p:grpSpPr>
          <a:xfrm>
            <a:off x="1219643" y="9251316"/>
            <a:ext cx="15846429" cy="85593"/>
            <a:chOff x="1219643" y="9251316"/>
            <a:chExt cx="15846429" cy="85593"/>
          </a:xfrm>
        </p:grpSpPr>
        <p:pic>
          <p:nvPicPr>
            <p:cNvPr id="14" name="Object 6">
              <a:extLst>
                <a:ext uri="{FF2B5EF4-FFF2-40B4-BE49-F238E27FC236}">
                  <a16:creationId xmlns:a16="http://schemas.microsoft.com/office/drawing/2014/main" id="{AD3C151D-B36D-4FA6-9E74-8FAB98B673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219643" y="9251316"/>
              <a:ext cx="15846429" cy="85593"/>
            </a:xfrm>
            <a:prstGeom prst="rect">
              <a:avLst/>
            </a:prstGeom>
          </p:spPr>
        </p:pic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C724FB97-BD7D-4918-BDFA-19F01A1A97FF}"/>
              </a:ext>
            </a:extLst>
          </p:cNvPr>
          <p:cNvGrpSpPr/>
          <p:nvPr/>
        </p:nvGrpSpPr>
        <p:grpSpPr>
          <a:xfrm>
            <a:off x="6881813" y="3735549"/>
            <a:ext cx="4524375" cy="4615589"/>
            <a:chOff x="7236841" y="3735549"/>
            <a:chExt cx="4524375" cy="4615589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4768C126-CC89-400E-B170-AD9AB29897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36841" y="3735549"/>
              <a:ext cx="4524375" cy="4181475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1FF42F1-F828-4323-B579-AFAED8D609F3}"/>
                </a:ext>
              </a:extLst>
            </p:cNvPr>
            <p:cNvSpPr txBox="1"/>
            <p:nvPr/>
          </p:nvSpPr>
          <p:spPr>
            <a:xfrm>
              <a:off x="7798082" y="7981806"/>
              <a:ext cx="34018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사진 </a:t>
              </a:r>
              <a:r>
                <a: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4 </a:t>
              </a:r>
              <a:r>
                <a:rPr lang="ko-KR" altLang="en-US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터보</a:t>
              </a:r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포그</a:t>
              </a:r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3D </a:t>
              </a:r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랭킹 보드</a:t>
              </a:r>
            </a:p>
          </p:txBody>
        </p:sp>
      </p:grpSp>
      <p:sp>
        <p:nvSpPr>
          <p:cNvPr id="19" name="Object 5">
            <a:extLst>
              <a:ext uri="{FF2B5EF4-FFF2-40B4-BE49-F238E27FC236}">
                <a16:creationId xmlns:a16="http://schemas.microsoft.com/office/drawing/2014/main" id="{2EE46378-8AC0-6B5F-13F6-FB574F6DDDF7}"/>
              </a:ext>
            </a:extLst>
          </p:cNvPr>
          <p:cNvSpPr txBox="1"/>
          <p:nvPr/>
        </p:nvSpPr>
        <p:spPr>
          <a:xfrm>
            <a:off x="1219648" y="620877"/>
            <a:ext cx="5255357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500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Rhythm Roller/ 게임엔진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19643" y="944430"/>
            <a:ext cx="15846429" cy="85593"/>
            <a:chOff x="1219643" y="944430"/>
            <a:chExt cx="15846429" cy="855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219643" y="944430"/>
              <a:ext cx="15846429" cy="85593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1219648" y="1330038"/>
            <a:ext cx="12449390" cy="9694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700" b="1" kern="0" spc="-200" dirty="0">
                <a:solidFill>
                  <a:srgbClr val="34198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5. 유저의 시야를 가리는 이펙트</a:t>
            </a:r>
            <a:endParaRPr 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368239" y="2386305"/>
            <a:ext cx="14862362" cy="61555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400" b="1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- 안개혹은 다른 이펙트 효과를 이용하여 유저의 시야를 제한시키는 기술 제작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2" name="그룹 1002">
            <a:extLst>
              <a:ext uri="{FF2B5EF4-FFF2-40B4-BE49-F238E27FC236}">
                <a16:creationId xmlns:a16="http://schemas.microsoft.com/office/drawing/2014/main" id="{102549DD-C5D2-455B-9CAC-0A8A8863141F}"/>
              </a:ext>
            </a:extLst>
          </p:cNvPr>
          <p:cNvGrpSpPr/>
          <p:nvPr/>
        </p:nvGrpSpPr>
        <p:grpSpPr>
          <a:xfrm>
            <a:off x="1219643" y="9251316"/>
            <a:ext cx="15846429" cy="85593"/>
            <a:chOff x="1219643" y="9251316"/>
            <a:chExt cx="15846429" cy="85593"/>
          </a:xfrm>
        </p:grpSpPr>
        <p:pic>
          <p:nvPicPr>
            <p:cNvPr id="13" name="Object 6">
              <a:extLst>
                <a:ext uri="{FF2B5EF4-FFF2-40B4-BE49-F238E27FC236}">
                  <a16:creationId xmlns:a16="http://schemas.microsoft.com/office/drawing/2014/main" id="{C3F6FA30-E19D-4EED-ADD7-C668016703A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219643" y="9251316"/>
              <a:ext cx="15846429" cy="85593"/>
            </a:xfrm>
            <a:prstGeom prst="rect">
              <a:avLst/>
            </a:prstGeom>
          </p:spPr>
        </p:pic>
      </p:grpSp>
      <p:pic>
        <p:nvPicPr>
          <p:cNvPr id="4" name="그림 3" descr="흐림이(가) 표시된 사진&#10;&#10;자동 생성된 설명">
            <a:extLst>
              <a:ext uri="{FF2B5EF4-FFF2-40B4-BE49-F238E27FC236}">
                <a16:creationId xmlns:a16="http://schemas.microsoft.com/office/drawing/2014/main" id="{4353DB66-37DC-483F-8C13-C3B709D5EB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0180" y="3690275"/>
            <a:ext cx="10127640" cy="49418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5F726AC-0286-4F4D-9C94-F9AEC02F4AE6}"/>
              </a:ext>
            </a:extLst>
          </p:cNvPr>
          <p:cNvSpPr txBox="1"/>
          <p:nvPr/>
        </p:nvSpPr>
        <p:spPr>
          <a:xfrm>
            <a:off x="4490355" y="8706234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사진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endParaRPr lang="ko-KR" altLang="en-US" dirty="0"/>
          </a:p>
        </p:txBody>
      </p:sp>
      <p:sp>
        <p:nvSpPr>
          <p:cNvPr id="15" name="Object 5">
            <a:extLst>
              <a:ext uri="{FF2B5EF4-FFF2-40B4-BE49-F238E27FC236}">
                <a16:creationId xmlns:a16="http://schemas.microsoft.com/office/drawing/2014/main" id="{51CD7443-7467-8DB7-3D0B-FCE5451FABFF}"/>
              </a:ext>
            </a:extLst>
          </p:cNvPr>
          <p:cNvSpPr txBox="1"/>
          <p:nvPr/>
        </p:nvSpPr>
        <p:spPr>
          <a:xfrm>
            <a:off x="1219648" y="620877"/>
            <a:ext cx="5255357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500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Rhythm Roller/ 게임엔진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198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-1160838" y="926391"/>
            <a:ext cx="8282520" cy="521681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33300" b="1" kern="0" spc="-11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06</a:t>
            </a:r>
            <a:endParaRPr 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219648" y="6617010"/>
            <a:ext cx="10169643" cy="116955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7000" b="1" kern="0" spc="-2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팀원 역할 분배</a:t>
            </a:r>
            <a:endParaRPr 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1219643" y="9251316"/>
            <a:ext cx="15846429" cy="85593"/>
            <a:chOff x="1219643" y="9251316"/>
            <a:chExt cx="15846429" cy="85593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219643" y="9251316"/>
              <a:ext cx="15846429" cy="85593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15875595" y="9457759"/>
            <a:ext cx="1171429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500" kern="0" spc="-1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05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219643" y="9457759"/>
            <a:ext cx="2569643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500" kern="0" spc="-1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05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1219643" y="944430"/>
            <a:ext cx="15846429" cy="85593"/>
            <a:chOff x="1219643" y="944430"/>
            <a:chExt cx="15846429" cy="8559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219643" y="944430"/>
              <a:ext cx="15846429" cy="85593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14989881" y="620877"/>
            <a:ext cx="2057143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altLang="ko-KR" sz="1500" kern="0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3 Light" pitchFamily="34" charset="0"/>
              </a:rPr>
              <a:t>05 </a:t>
            </a:r>
            <a:r>
              <a:rPr lang="ko-KR" altLang="en-US" sz="1500" kern="0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3 Light" pitchFamily="34" charset="0"/>
              </a:rPr>
              <a:t>팀원 역할 분배</a:t>
            </a:r>
            <a:endParaRPr lang="en-US" altLang="ko-KR" sz="16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Object 9">
            <a:extLst>
              <a:ext uri="{FF2B5EF4-FFF2-40B4-BE49-F238E27FC236}">
                <a16:creationId xmlns:a16="http://schemas.microsoft.com/office/drawing/2014/main" id="{15EECECA-B310-4437-9BF0-DE39C3487EF2}"/>
              </a:ext>
            </a:extLst>
          </p:cNvPr>
          <p:cNvSpPr txBox="1"/>
          <p:nvPr/>
        </p:nvSpPr>
        <p:spPr>
          <a:xfrm>
            <a:off x="7373398" y="9457762"/>
            <a:ext cx="3538925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500" kern="0" spc="-1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05 </a:t>
            </a:r>
            <a:r>
              <a:rPr lang="ko-KR" altLang="en-US" sz="1500" kern="0" spc="-1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팀원 역할 분배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Object 5">
            <a:extLst>
              <a:ext uri="{FF2B5EF4-FFF2-40B4-BE49-F238E27FC236}">
                <a16:creationId xmlns:a16="http://schemas.microsoft.com/office/drawing/2014/main" id="{AFDD7546-6284-225C-6F5B-CE33EC4FB7E7}"/>
              </a:ext>
            </a:extLst>
          </p:cNvPr>
          <p:cNvSpPr txBox="1"/>
          <p:nvPr/>
        </p:nvSpPr>
        <p:spPr>
          <a:xfrm>
            <a:off x="1219648" y="620877"/>
            <a:ext cx="5255357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500" kern="0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Rhythm Roller/ 게임엔진</a:t>
            </a:r>
            <a:endParaRPr lang="en-US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37823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19643" y="944430"/>
            <a:ext cx="15846429" cy="85593"/>
            <a:chOff x="1219643" y="944430"/>
            <a:chExt cx="15846429" cy="855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219643" y="944430"/>
              <a:ext cx="15846429" cy="85593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1219648" y="1257300"/>
            <a:ext cx="12449390" cy="9694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5700" b="1" kern="0" spc="-200" dirty="0">
                <a:solidFill>
                  <a:srgbClr val="34198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팀원 역할 분배</a:t>
            </a:r>
            <a:endParaRPr 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2" name="그룹 1002">
            <a:extLst>
              <a:ext uri="{FF2B5EF4-FFF2-40B4-BE49-F238E27FC236}">
                <a16:creationId xmlns:a16="http://schemas.microsoft.com/office/drawing/2014/main" id="{94C82BEE-FAAD-45A9-8709-6BC7B4467092}"/>
              </a:ext>
            </a:extLst>
          </p:cNvPr>
          <p:cNvGrpSpPr/>
          <p:nvPr/>
        </p:nvGrpSpPr>
        <p:grpSpPr>
          <a:xfrm>
            <a:off x="1219643" y="9251316"/>
            <a:ext cx="15846429" cy="85593"/>
            <a:chOff x="1219643" y="9251316"/>
            <a:chExt cx="15846429" cy="85593"/>
          </a:xfrm>
        </p:grpSpPr>
        <p:pic>
          <p:nvPicPr>
            <p:cNvPr id="13" name="Object 6">
              <a:extLst>
                <a:ext uri="{FF2B5EF4-FFF2-40B4-BE49-F238E27FC236}">
                  <a16:creationId xmlns:a16="http://schemas.microsoft.com/office/drawing/2014/main" id="{63D2BD0A-4F7D-4156-96F6-71A5AC317C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219643" y="9251316"/>
              <a:ext cx="15846429" cy="85593"/>
            </a:xfrm>
            <a:prstGeom prst="rect">
              <a:avLst/>
            </a:prstGeom>
          </p:spPr>
        </p:pic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92416D55-FD5C-E9E5-C26F-2644FD948297}"/>
              </a:ext>
            </a:extLst>
          </p:cNvPr>
          <p:cNvGrpSpPr/>
          <p:nvPr/>
        </p:nvGrpSpPr>
        <p:grpSpPr>
          <a:xfrm>
            <a:off x="2569095" y="3238500"/>
            <a:ext cx="13108930" cy="2289104"/>
            <a:chOff x="2668756" y="3238500"/>
            <a:chExt cx="13108930" cy="2289104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9E467A02-0076-45EB-9408-3EE8AC91F803}"/>
                </a:ext>
              </a:extLst>
            </p:cNvPr>
            <p:cNvGrpSpPr/>
            <p:nvPr/>
          </p:nvGrpSpPr>
          <p:grpSpPr>
            <a:xfrm>
              <a:off x="2668756" y="3238500"/>
              <a:ext cx="3085857" cy="2289104"/>
              <a:chOff x="590429" y="2768825"/>
              <a:chExt cx="3085857" cy="2289104"/>
            </a:xfrm>
          </p:grpSpPr>
          <p:sp>
            <p:nvSpPr>
              <p:cNvPr id="11" name="Object 11">
                <a:extLst>
                  <a:ext uri="{FF2B5EF4-FFF2-40B4-BE49-F238E27FC236}">
                    <a16:creationId xmlns:a16="http://schemas.microsoft.com/office/drawing/2014/main" id="{26520969-9D62-48B3-BEA0-7138EA8AD94B}"/>
                  </a:ext>
                </a:extLst>
              </p:cNvPr>
              <p:cNvSpPr txBox="1"/>
              <p:nvPr/>
            </p:nvSpPr>
            <p:spPr>
              <a:xfrm>
                <a:off x="1180857" y="2768825"/>
                <a:ext cx="2495428" cy="58477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ko-KR" altLang="en-US" sz="32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윤장혁 </a:t>
                </a:r>
                <a:r>
                  <a:rPr lang="ko-KR" altLang="en-US" sz="24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팀장</a:t>
                </a:r>
                <a:endParaRPr lang="en-US" sz="3200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cxnSp>
            <p:nvCxnSpPr>
              <p:cNvPr id="7" name="직선 연결선 6">
                <a:extLst>
                  <a:ext uri="{FF2B5EF4-FFF2-40B4-BE49-F238E27FC236}">
                    <a16:creationId xmlns:a16="http://schemas.microsoft.com/office/drawing/2014/main" id="{E7F971D9-9FBF-48B0-B111-40068DA9995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0429" y="3467100"/>
                <a:ext cx="3085857" cy="0"/>
              </a:xfrm>
              <a:prstGeom prst="line">
                <a:avLst/>
              </a:prstGeom>
              <a:ln w="57150">
                <a:solidFill>
                  <a:srgbClr val="34198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876C5C7-28CB-42B9-8D96-7E620D4EEC77}"/>
                  </a:ext>
                </a:extLst>
              </p:cNvPr>
              <p:cNvSpPr txBox="1"/>
              <p:nvPr/>
            </p:nvSpPr>
            <p:spPr>
              <a:xfrm>
                <a:off x="764232" y="3580601"/>
                <a:ext cx="2738250" cy="14773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게임내 이펙트 제작</a:t>
                </a:r>
                <a:endPara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algn="ctr"/>
                <a:r>
                  <a: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시간에 따른 이벤트 제작</a:t>
                </a:r>
                <a:endPara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algn="ctr"/>
                <a:r>
                  <a: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인 게임 </a:t>
                </a:r>
                <a:r>
                  <a:rPr lang="en-US" altLang="ko-KR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UI</a:t>
                </a:r>
              </a:p>
              <a:p>
                <a:pPr algn="ctr"/>
                <a:r>
                  <a: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아이템 효과 설정</a:t>
                </a:r>
                <a:endPara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algn="ctr"/>
                <a:r>
                  <a: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게임 캐릭터 </a:t>
                </a:r>
                <a:r>
                  <a:rPr lang="ko-KR" altLang="en-US" dirty="0" err="1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쉐이더</a:t>
                </a:r>
                <a:r>
                  <a: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제작</a:t>
                </a:r>
              </a:p>
            </p:txBody>
          </p:sp>
        </p:grp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80055051-7D74-40A1-AEDC-1FAF369BC1F1}"/>
                </a:ext>
              </a:extLst>
            </p:cNvPr>
            <p:cNvGrpSpPr/>
            <p:nvPr/>
          </p:nvGrpSpPr>
          <p:grpSpPr>
            <a:xfrm>
              <a:off x="5967422" y="3238500"/>
              <a:ext cx="3085857" cy="2012105"/>
              <a:chOff x="590429" y="2768825"/>
              <a:chExt cx="3085857" cy="2012105"/>
            </a:xfrm>
          </p:grpSpPr>
          <p:sp>
            <p:nvSpPr>
              <p:cNvPr id="31" name="Object 11">
                <a:extLst>
                  <a:ext uri="{FF2B5EF4-FFF2-40B4-BE49-F238E27FC236}">
                    <a16:creationId xmlns:a16="http://schemas.microsoft.com/office/drawing/2014/main" id="{37DADB86-4896-4C5A-9991-F05B25E857A7}"/>
                  </a:ext>
                </a:extLst>
              </p:cNvPr>
              <p:cNvSpPr txBox="1"/>
              <p:nvPr/>
            </p:nvSpPr>
            <p:spPr>
              <a:xfrm>
                <a:off x="1180857" y="2768825"/>
                <a:ext cx="1905000" cy="58477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ko-KR" altLang="en-US" sz="3200" b="1" dirty="0" err="1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김호진</a:t>
                </a:r>
                <a:endParaRPr lang="en-US" sz="3200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cxnSp>
            <p:nvCxnSpPr>
              <p:cNvPr id="32" name="직선 연결선 31">
                <a:extLst>
                  <a:ext uri="{FF2B5EF4-FFF2-40B4-BE49-F238E27FC236}">
                    <a16:creationId xmlns:a16="http://schemas.microsoft.com/office/drawing/2014/main" id="{4BFD1E3C-C902-478E-9306-5FECBD9E7D6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0429" y="3467100"/>
                <a:ext cx="3085857" cy="0"/>
              </a:xfrm>
              <a:prstGeom prst="line">
                <a:avLst/>
              </a:prstGeom>
              <a:ln w="57150">
                <a:solidFill>
                  <a:srgbClr val="34198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35FFFA4-0BBA-40C3-8787-51D32F8220AD}"/>
                  </a:ext>
                </a:extLst>
              </p:cNvPr>
              <p:cNvSpPr txBox="1"/>
              <p:nvPr/>
            </p:nvSpPr>
            <p:spPr>
              <a:xfrm>
                <a:off x="607944" y="3580601"/>
                <a:ext cx="3050835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스테이지 오브젝트 제작</a:t>
                </a:r>
                <a:endPara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algn="ctr"/>
                <a:r>
                  <a: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배경 오브젝트 제작</a:t>
                </a:r>
                <a:endPara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algn="ctr"/>
                <a:r>
                  <a: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타이틀</a:t>
                </a:r>
                <a:r>
                  <a:rPr lang="en-US" altLang="ko-KR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, </a:t>
                </a:r>
                <a:r>
                  <a: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결과 창</a:t>
                </a:r>
                <a:endPara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algn="ctr"/>
                <a:r>
                  <a: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노래 싱크에 따른 물체 생성</a:t>
                </a:r>
                <a:endPara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5FC8CC81-0232-4ECB-A600-C61B24123EEB}"/>
                </a:ext>
              </a:extLst>
            </p:cNvPr>
            <p:cNvGrpSpPr/>
            <p:nvPr/>
          </p:nvGrpSpPr>
          <p:grpSpPr>
            <a:xfrm>
              <a:off x="9052771" y="3238500"/>
              <a:ext cx="3512500" cy="2289104"/>
              <a:chOff x="377112" y="2768825"/>
              <a:chExt cx="3512500" cy="2289104"/>
            </a:xfrm>
          </p:grpSpPr>
          <p:sp>
            <p:nvSpPr>
              <p:cNvPr id="35" name="Object 11">
                <a:extLst>
                  <a:ext uri="{FF2B5EF4-FFF2-40B4-BE49-F238E27FC236}">
                    <a16:creationId xmlns:a16="http://schemas.microsoft.com/office/drawing/2014/main" id="{8C8DB227-8659-4B14-B01E-553163B20A46}"/>
                  </a:ext>
                </a:extLst>
              </p:cNvPr>
              <p:cNvSpPr txBox="1"/>
              <p:nvPr/>
            </p:nvSpPr>
            <p:spPr>
              <a:xfrm>
                <a:off x="1180857" y="2768825"/>
                <a:ext cx="1905000" cy="58477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ko-KR" altLang="en-US" sz="32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양현석</a:t>
                </a:r>
                <a:endParaRPr lang="en-US" sz="3200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cxnSp>
            <p:nvCxnSpPr>
              <p:cNvPr id="36" name="직선 연결선 35">
                <a:extLst>
                  <a:ext uri="{FF2B5EF4-FFF2-40B4-BE49-F238E27FC236}">
                    <a16:creationId xmlns:a16="http://schemas.microsoft.com/office/drawing/2014/main" id="{E5BBB68F-C192-4D17-9ABF-64670BE45C9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0429" y="3467100"/>
                <a:ext cx="3085857" cy="0"/>
              </a:xfrm>
              <a:prstGeom prst="line">
                <a:avLst/>
              </a:prstGeom>
              <a:ln w="57150">
                <a:solidFill>
                  <a:srgbClr val="34198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F5B7659-6FEF-4A57-A933-84690792DF44}"/>
                  </a:ext>
                </a:extLst>
              </p:cNvPr>
              <p:cNvSpPr txBox="1"/>
              <p:nvPr/>
            </p:nvSpPr>
            <p:spPr>
              <a:xfrm>
                <a:off x="377112" y="3580601"/>
                <a:ext cx="3512500" cy="14773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게임의 기본적인 시스템 제작</a:t>
                </a:r>
                <a:endPara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algn="ctr"/>
                <a:r>
                  <a: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스테이지 형태 제작</a:t>
                </a:r>
                <a:endPara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algn="ctr"/>
                <a:r>
                  <a: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게임의 기본적인 조작 제작</a:t>
                </a:r>
                <a:endPara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algn="ctr"/>
                <a:r>
                  <a: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게임 카메라 이동 제작</a:t>
                </a:r>
                <a:endPara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algn="ctr"/>
                <a:r>
                  <a: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유저 가까이 오면 사라지는 물체</a:t>
                </a:r>
                <a:endPara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2AFCF4AD-C91C-43F3-99C8-3221C2593DB2}"/>
                </a:ext>
              </a:extLst>
            </p:cNvPr>
            <p:cNvGrpSpPr/>
            <p:nvPr/>
          </p:nvGrpSpPr>
          <p:grpSpPr>
            <a:xfrm>
              <a:off x="12691829" y="3238500"/>
              <a:ext cx="3085857" cy="1458107"/>
              <a:chOff x="590429" y="2768825"/>
              <a:chExt cx="3085857" cy="1458107"/>
            </a:xfrm>
          </p:grpSpPr>
          <p:sp>
            <p:nvSpPr>
              <p:cNvPr id="43" name="Object 11">
                <a:extLst>
                  <a:ext uri="{FF2B5EF4-FFF2-40B4-BE49-F238E27FC236}">
                    <a16:creationId xmlns:a16="http://schemas.microsoft.com/office/drawing/2014/main" id="{B68E89B7-F3B8-4E9F-A699-2EF3C369A275}"/>
                  </a:ext>
                </a:extLst>
              </p:cNvPr>
              <p:cNvSpPr txBox="1"/>
              <p:nvPr/>
            </p:nvSpPr>
            <p:spPr>
              <a:xfrm>
                <a:off x="1180857" y="2768825"/>
                <a:ext cx="1905000" cy="58477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ko-KR" altLang="en-US" sz="3200" b="1" dirty="0" err="1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전세희</a:t>
                </a:r>
                <a:endParaRPr lang="en-US" sz="3200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cxnSp>
            <p:nvCxnSpPr>
              <p:cNvPr id="44" name="직선 연결선 43">
                <a:extLst>
                  <a:ext uri="{FF2B5EF4-FFF2-40B4-BE49-F238E27FC236}">
                    <a16:creationId xmlns:a16="http://schemas.microsoft.com/office/drawing/2014/main" id="{DF58BE61-BA7B-4467-88D2-FB68B570D01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0429" y="3467100"/>
                <a:ext cx="3085857" cy="0"/>
              </a:xfrm>
              <a:prstGeom prst="line">
                <a:avLst/>
              </a:prstGeom>
              <a:ln w="57150">
                <a:solidFill>
                  <a:srgbClr val="34198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99221AEE-1B0C-49BD-8DF8-E9CE56D15BF9}"/>
                  </a:ext>
                </a:extLst>
              </p:cNvPr>
              <p:cNvSpPr txBox="1"/>
              <p:nvPr/>
            </p:nvSpPr>
            <p:spPr>
              <a:xfrm>
                <a:off x="882861" y="3580601"/>
                <a:ext cx="2501006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안개 효과 제작</a:t>
                </a:r>
                <a:endPara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algn="ctr"/>
                <a:r>
                  <a: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로컬 랭킹보드 </a:t>
                </a:r>
                <a:r>
                  <a:rPr lang="en-US" altLang="ko-KR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UI </a:t>
                </a:r>
                <a:r>
                  <a: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제작</a:t>
                </a:r>
                <a:endPara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29" name="Object 5">
            <a:extLst>
              <a:ext uri="{FF2B5EF4-FFF2-40B4-BE49-F238E27FC236}">
                <a16:creationId xmlns:a16="http://schemas.microsoft.com/office/drawing/2014/main" id="{46A3FD1D-2252-9B54-1A18-211EAAAD5A3A}"/>
              </a:ext>
            </a:extLst>
          </p:cNvPr>
          <p:cNvSpPr txBox="1"/>
          <p:nvPr/>
        </p:nvSpPr>
        <p:spPr>
          <a:xfrm>
            <a:off x="1219648" y="620877"/>
            <a:ext cx="5255357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500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Rhythm Roller/ 게임엔진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34198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-1160838" y="926391"/>
            <a:ext cx="8282520" cy="521681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33300" b="1" kern="0" spc="-11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07</a:t>
            </a:r>
            <a:endParaRPr 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33333" y="6536561"/>
            <a:ext cx="10169643" cy="116955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7000" b="1" kern="0" spc="-2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개발 일정 계획</a:t>
            </a:r>
            <a:endParaRPr 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1219643" y="9251316"/>
            <a:ext cx="15846429" cy="85593"/>
            <a:chOff x="1219643" y="9251316"/>
            <a:chExt cx="15846429" cy="85593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219643" y="9251316"/>
              <a:ext cx="15846429" cy="85593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15875595" y="9457759"/>
            <a:ext cx="1171429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500" kern="0" spc="-1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06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219643" y="9457759"/>
            <a:ext cx="2569643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500" kern="0" spc="-1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06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1219643" y="944430"/>
            <a:ext cx="15846429" cy="85593"/>
            <a:chOff x="1219643" y="944430"/>
            <a:chExt cx="15846429" cy="8559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219643" y="944430"/>
              <a:ext cx="15846429" cy="85593"/>
            </a:xfrm>
            <a:prstGeom prst="rect">
              <a:avLst/>
            </a:prstGeom>
          </p:spPr>
        </p:pic>
      </p:grpSp>
      <p:sp>
        <p:nvSpPr>
          <p:cNvPr id="15" name="Object 5">
            <a:extLst>
              <a:ext uri="{FF2B5EF4-FFF2-40B4-BE49-F238E27FC236}">
                <a16:creationId xmlns:a16="http://schemas.microsoft.com/office/drawing/2014/main" id="{C938DB8D-FE16-4D73-A6C8-5CF5710224C6}"/>
              </a:ext>
            </a:extLst>
          </p:cNvPr>
          <p:cNvSpPr txBox="1"/>
          <p:nvPr/>
        </p:nvSpPr>
        <p:spPr>
          <a:xfrm>
            <a:off x="9062355" y="620877"/>
            <a:ext cx="7984649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500" kern="0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3 Light" pitchFamily="34" charset="0"/>
              </a:rPr>
              <a:t>06 </a:t>
            </a:r>
            <a:r>
              <a:rPr lang="ko-KR" altLang="en-US" sz="1500" kern="0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3 Light" pitchFamily="34" charset="0"/>
              </a:rPr>
              <a:t>개발 일정 계획</a:t>
            </a:r>
            <a:endParaRPr lang="en-US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Object 9">
            <a:extLst>
              <a:ext uri="{FF2B5EF4-FFF2-40B4-BE49-F238E27FC236}">
                <a16:creationId xmlns:a16="http://schemas.microsoft.com/office/drawing/2014/main" id="{77CA7739-8044-498A-A5F6-EE882F0787FF}"/>
              </a:ext>
            </a:extLst>
          </p:cNvPr>
          <p:cNvSpPr txBox="1"/>
          <p:nvPr/>
        </p:nvSpPr>
        <p:spPr>
          <a:xfrm>
            <a:off x="7373398" y="9457762"/>
            <a:ext cx="3538925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500" kern="0" spc="-1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06 </a:t>
            </a:r>
            <a:r>
              <a:rPr lang="ko-KR" altLang="en-US" sz="1500" kern="0" spc="-1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개발 일정 계획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Object 5">
            <a:extLst>
              <a:ext uri="{FF2B5EF4-FFF2-40B4-BE49-F238E27FC236}">
                <a16:creationId xmlns:a16="http://schemas.microsoft.com/office/drawing/2014/main" id="{D76B0907-E443-186B-FA60-2974757D0F2E}"/>
              </a:ext>
            </a:extLst>
          </p:cNvPr>
          <p:cNvSpPr txBox="1"/>
          <p:nvPr/>
        </p:nvSpPr>
        <p:spPr>
          <a:xfrm>
            <a:off x="1219648" y="620877"/>
            <a:ext cx="5255357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500" kern="0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Rhythm Roller/ 게임엔진</a:t>
            </a:r>
            <a:endParaRPr lang="en-US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19643" y="944430"/>
            <a:ext cx="15846429" cy="85593"/>
            <a:chOff x="1219643" y="944430"/>
            <a:chExt cx="15846429" cy="855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219643" y="944430"/>
              <a:ext cx="15846429" cy="85593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1219648" y="1330038"/>
            <a:ext cx="12449390" cy="9694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5700" b="1" kern="0" spc="-200" dirty="0">
                <a:solidFill>
                  <a:srgbClr val="34198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개발 일정 계획</a:t>
            </a:r>
            <a:endParaRPr 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2" name="그룹 1002">
            <a:extLst>
              <a:ext uri="{FF2B5EF4-FFF2-40B4-BE49-F238E27FC236}">
                <a16:creationId xmlns:a16="http://schemas.microsoft.com/office/drawing/2014/main" id="{135B3515-0F6D-4648-B199-A3B32D8D23CC}"/>
              </a:ext>
            </a:extLst>
          </p:cNvPr>
          <p:cNvGrpSpPr/>
          <p:nvPr/>
        </p:nvGrpSpPr>
        <p:grpSpPr>
          <a:xfrm>
            <a:off x="1219643" y="9251316"/>
            <a:ext cx="15846429" cy="85593"/>
            <a:chOff x="1219643" y="9251316"/>
            <a:chExt cx="15846429" cy="85593"/>
          </a:xfrm>
        </p:grpSpPr>
        <p:pic>
          <p:nvPicPr>
            <p:cNvPr id="13" name="Object 6">
              <a:extLst>
                <a:ext uri="{FF2B5EF4-FFF2-40B4-BE49-F238E27FC236}">
                  <a16:creationId xmlns:a16="http://schemas.microsoft.com/office/drawing/2014/main" id="{D894966C-59AB-4D0A-A09D-CAB791882F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219643" y="9251316"/>
              <a:ext cx="15846429" cy="85593"/>
            </a:xfrm>
            <a:prstGeom prst="rect">
              <a:avLst/>
            </a:prstGeom>
          </p:spPr>
        </p:pic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36B30B47-1C5D-46E4-B01C-B8548FF2C0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4949" y="2599548"/>
            <a:ext cx="16094812" cy="5682272"/>
          </a:xfrm>
          <a:prstGeom prst="rect">
            <a:avLst/>
          </a:prstGeom>
        </p:spPr>
      </p:pic>
      <p:sp>
        <p:nvSpPr>
          <p:cNvPr id="16" name="Object 5">
            <a:extLst>
              <a:ext uri="{FF2B5EF4-FFF2-40B4-BE49-F238E27FC236}">
                <a16:creationId xmlns:a16="http://schemas.microsoft.com/office/drawing/2014/main" id="{78544AF3-EB87-7BBA-05ED-5434355B72A9}"/>
              </a:ext>
            </a:extLst>
          </p:cNvPr>
          <p:cNvSpPr txBox="1"/>
          <p:nvPr/>
        </p:nvSpPr>
        <p:spPr>
          <a:xfrm>
            <a:off x="1219648" y="620877"/>
            <a:ext cx="5255357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500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Rhythm Roller/ 게임엔진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198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-1160838" y="926391"/>
            <a:ext cx="8282520" cy="521681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33300" b="1" kern="0" spc="-11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08</a:t>
            </a:r>
            <a:endParaRPr 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33333" y="6536561"/>
            <a:ext cx="14440067" cy="116955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7000" b="1" kern="0" spc="-2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현재 진행 사항 및 개발 내용</a:t>
            </a:r>
            <a:endParaRPr 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1219643" y="9251316"/>
            <a:ext cx="15846429" cy="85593"/>
            <a:chOff x="1219643" y="9251316"/>
            <a:chExt cx="15846429" cy="85593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219643" y="9251316"/>
              <a:ext cx="15846429" cy="85593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15875595" y="9457759"/>
            <a:ext cx="1171429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500" kern="0" spc="-1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07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219643" y="9457759"/>
            <a:ext cx="2569643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500" kern="0" spc="-1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07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1219643" y="944430"/>
            <a:ext cx="15846429" cy="85593"/>
            <a:chOff x="1219643" y="944430"/>
            <a:chExt cx="15846429" cy="8559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219643" y="944430"/>
              <a:ext cx="15846429" cy="85593"/>
            </a:xfrm>
            <a:prstGeom prst="rect">
              <a:avLst/>
            </a:prstGeom>
          </p:spPr>
        </p:pic>
      </p:grpSp>
      <p:sp>
        <p:nvSpPr>
          <p:cNvPr id="15" name="Object 5">
            <a:extLst>
              <a:ext uri="{FF2B5EF4-FFF2-40B4-BE49-F238E27FC236}">
                <a16:creationId xmlns:a16="http://schemas.microsoft.com/office/drawing/2014/main" id="{C938DB8D-FE16-4D73-A6C8-5CF5710224C6}"/>
              </a:ext>
            </a:extLst>
          </p:cNvPr>
          <p:cNvSpPr txBox="1"/>
          <p:nvPr/>
        </p:nvSpPr>
        <p:spPr>
          <a:xfrm>
            <a:off x="9062355" y="620877"/>
            <a:ext cx="7984649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500" kern="0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3 Light" pitchFamily="34" charset="0"/>
              </a:rPr>
              <a:t>07 </a:t>
            </a:r>
            <a:r>
              <a:rPr lang="ko-KR" altLang="en-US" sz="1500" kern="0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3 Light" pitchFamily="34" charset="0"/>
              </a:rPr>
              <a:t>현재 진행사항</a:t>
            </a:r>
            <a:endParaRPr lang="en-US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Object 9">
            <a:extLst>
              <a:ext uri="{FF2B5EF4-FFF2-40B4-BE49-F238E27FC236}">
                <a16:creationId xmlns:a16="http://schemas.microsoft.com/office/drawing/2014/main" id="{77CA7739-8044-498A-A5F6-EE882F0787FF}"/>
              </a:ext>
            </a:extLst>
          </p:cNvPr>
          <p:cNvSpPr txBox="1"/>
          <p:nvPr/>
        </p:nvSpPr>
        <p:spPr>
          <a:xfrm>
            <a:off x="7373398" y="9457762"/>
            <a:ext cx="3538925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500" kern="0" spc="-1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07 </a:t>
            </a:r>
            <a:r>
              <a:rPr lang="ko-KR" altLang="en-US" sz="1500" kern="0" spc="-1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현재 진행 사항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Object 5">
            <a:extLst>
              <a:ext uri="{FF2B5EF4-FFF2-40B4-BE49-F238E27FC236}">
                <a16:creationId xmlns:a16="http://schemas.microsoft.com/office/drawing/2014/main" id="{66F47641-853B-0772-515F-E6A2C517A25F}"/>
              </a:ext>
            </a:extLst>
          </p:cNvPr>
          <p:cNvSpPr txBox="1"/>
          <p:nvPr/>
        </p:nvSpPr>
        <p:spPr>
          <a:xfrm>
            <a:off x="1219648" y="620877"/>
            <a:ext cx="5255357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500" kern="0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Rhythm Roller/ 게임엔진</a:t>
            </a:r>
            <a:endParaRPr lang="en-US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193975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19643" y="944430"/>
            <a:ext cx="15846429" cy="85593"/>
            <a:chOff x="1219643" y="944430"/>
            <a:chExt cx="15846429" cy="855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219643" y="944430"/>
              <a:ext cx="15846429" cy="85593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1219648" y="1330038"/>
            <a:ext cx="12449390" cy="9694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5700" b="1" kern="0" spc="-200" dirty="0">
                <a:solidFill>
                  <a:srgbClr val="34198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변경된 개발 일정 계획</a:t>
            </a:r>
            <a:endParaRPr 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2" name="그룹 1002">
            <a:extLst>
              <a:ext uri="{FF2B5EF4-FFF2-40B4-BE49-F238E27FC236}">
                <a16:creationId xmlns:a16="http://schemas.microsoft.com/office/drawing/2014/main" id="{135B3515-0F6D-4648-B199-A3B32D8D23CC}"/>
              </a:ext>
            </a:extLst>
          </p:cNvPr>
          <p:cNvGrpSpPr/>
          <p:nvPr/>
        </p:nvGrpSpPr>
        <p:grpSpPr>
          <a:xfrm>
            <a:off x="1219643" y="9251316"/>
            <a:ext cx="15846429" cy="85593"/>
            <a:chOff x="1219643" y="9251316"/>
            <a:chExt cx="15846429" cy="85593"/>
          </a:xfrm>
        </p:grpSpPr>
        <p:pic>
          <p:nvPicPr>
            <p:cNvPr id="13" name="Object 6">
              <a:extLst>
                <a:ext uri="{FF2B5EF4-FFF2-40B4-BE49-F238E27FC236}">
                  <a16:creationId xmlns:a16="http://schemas.microsoft.com/office/drawing/2014/main" id="{D894966C-59AB-4D0A-A09D-CAB791882F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219643" y="9251316"/>
              <a:ext cx="15846429" cy="85593"/>
            </a:xfrm>
            <a:prstGeom prst="rect">
              <a:avLst/>
            </a:prstGeom>
          </p:spPr>
        </p:pic>
      </p:grpSp>
      <p:sp>
        <p:nvSpPr>
          <p:cNvPr id="14" name="Object 5">
            <a:extLst>
              <a:ext uri="{FF2B5EF4-FFF2-40B4-BE49-F238E27FC236}">
                <a16:creationId xmlns:a16="http://schemas.microsoft.com/office/drawing/2014/main" id="{A78E475A-A01B-42A6-80B5-D6A8148BBF66}"/>
              </a:ext>
            </a:extLst>
          </p:cNvPr>
          <p:cNvSpPr txBox="1"/>
          <p:nvPr/>
        </p:nvSpPr>
        <p:spPr>
          <a:xfrm>
            <a:off x="9062355" y="620877"/>
            <a:ext cx="7984649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500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3 Light" pitchFamily="34" charset="0"/>
              </a:rPr>
              <a:t>07 </a:t>
            </a:r>
            <a:r>
              <a:rPr lang="ko-KR" altLang="en-US" sz="1500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3 Light" pitchFamily="34" charset="0"/>
              </a:rPr>
              <a:t>개발 일정 계획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Object 6">
            <a:extLst>
              <a:ext uri="{FF2B5EF4-FFF2-40B4-BE49-F238E27FC236}">
                <a16:creationId xmlns:a16="http://schemas.microsoft.com/office/drawing/2014/main" id="{9CF7EB6D-04FC-4D3B-A06D-1AABBEDA0408}"/>
              </a:ext>
            </a:extLst>
          </p:cNvPr>
          <p:cNvSpPr txBox="1"/>
          <p:nvPr/>
        </p:nvSpPr>
        <p:spPr>
          <a:xfrm>
            <a:off x="15875595" y="9457759"/>
            <a:ext cx="1171429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500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07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Object 8">
            <a:extLst>
              <a:ext uri="{FF2B5EF4-FFF2-40B4-BE49-F238E27FC236}">
                <a16:creationId xmlns:a16="http://schemas.microsoft.com/office/drawing/2014/main" id="{AB972240-29A0-45E9-B5FE-DDC510ACEEDB}"/>
              </a:ext>
            </a:extLst>
          </p:cNvPr>
          <p:cNvSpPr txBox="1"/>
          <p:nvPr/>
        </p:nvSpPr>
        <p:spPr>
          <a:xfrm>
            <a:off x="1219643" y="9457759"/>
            <a:ext cx="2569643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500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07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86F06B-5C44-4FF7-938A-739EBC58C7CB}"/>
              </a:ext>
            </a:extLst>
          </p:cNvPr>
          <p:cNvSpPr txBox="1"/>
          <p:nvPr/>
        </p:nvSpPr>
        <p:spPr>
          <a:xfrm>
            <a:off x="1346323" y="7945808"/>
            <a:ext cx="154679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팀원 한명이 건강상의 이유로 그만두게 되어 해당 팀원이 담당한 부분을 재분배하는 일정이 있어 변경 되었습니다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재분배 중 팀내에서 게임에 대해 좀 더 나은 게임을 만들고자 기획을 변경 하여 게임 시스템 제작과 함께 스테이지 형태 제작이 늦춰졌습니다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기획이 변경됨에 따라 새로운 일정이 추가되었습니다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기존에 있던 기획들 중 필요 없던 부분은 삭제하였습니다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16" name="Object 5">
            <a:extLst>
              <a:ext uri="{FF2B5EF4-FFF2-40B4-BE49-F238E27FC236}">
                <a16:creationId xmlns:a16="http://schemas.microsoft.com/office/drawing/2014/main" id="{F5032D4D-54CD-94BD-AEC0-126B715AB4E7}"/>
              </a:ext>
            </a:extLst>
          </p:cNvPr>
          <p:cNvSpPr txBox="1"/>
          <p:nvPr/>
        </p:nvSpPr>
        <p:spPr>
          <a:xfrm>
            <a:off x="1219648" y="620877"/>
            <a:ext cx="5255357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500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Rhythm Roller/ 게임엔진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8A4168F-EAFA-1831-8F29-7BF1EE063E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642" y="2299533"/>
            <a:ext cx="15702383" cy="5272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5350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19643" y="944430"/>
            <a:ext cx="15846429" cy="85593"/>
            <a:chOff x="1219643" y="944430"/>
            <a:chExt cx="15846429" cy="855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219643" y="944430"/>
              <a:ext cx="15846429" cy="85593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1219643" y="1212458"/>
            <a:ext cx="8458200" cy="9694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5700" b="1" kern="0" spc="-200" dirty="0">
                <a:solidFill>
                  <a:srgbClr val="34198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개발 내용</a:t>
            </a:r>
            <a:endParaRPr 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2" name="그룹 1002">
            <a:extLst>
              <a:ext uri="{FF2B5EF4-FFF2-40B4-BE49-F238E27FC236}">
                <a16:creationId xmlns:a16="http://schemas.microsoft.com/office/drawing/2014/main" id="{135B3515-0F6D-4648-B199-A3B32D8D23CC}"/>
              </a:ext>
            </a:extLst>
          </p:cNvPr>
          <p:cNvGrpSpPr/>
          <p:nvPr/>
        </p:nvGrpSpPr>
        <p:grpSpPr>
          <a:xfrm>
            <a:off x="1219643" y="9251316"/>
            <a:ext cx="15846429" cy="85593"/>
            <a:chOff x="1219643" y="9251316"/>
            <a:chExt cx="15846429" cy="85593"/>
          </a:xfrm>
        </p:grpSpPr>
        <p:pic>
          <p:nvPicPr>
            <p:cNvPr id="13" name="Object 6">
              <a:extLst>
                <a:ext uri="{FF2B5EF4-FFF2-40B4-BE49-F238E27FC236}">
                  <a16:creationId xmlns:a16="http://schemas.microsoft.com/office/drawing/2014/main" id="{D894966C-59AB-4D0A-A09D-CAB791882F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219643" y="9251316"/>
              <a:ext cx="15846429" cy="85593"/>
            </a:xfrm>
            <a:prstGeom prst="rect">
              <a:avLst/>
            </a:prstGeom>
          </p:spPr>
        </p:pic>
      </p:grpSp>
      <p:sp>
        <p:nvSpPr>
          <p:cNvPr id="24" name="Object 11">
            <a:extLst>
              <a:ext uri="{FF2B5EF4-FFF2-40B4-BE49-F238E27FC236}">
                <a16:creationId xmlns:a16="http://schemas.microsoft.com/office/drawing/2014/main" id="{D20AD15B-212C-4D6A-B3F5-C14C2FAACEF0}"/>
              </a:ext>
            </a:extLst>
          </p:cNvPr>
          <p:cNvSpPr txBox="1"/>
          <p:nvPr/>
        </p:nvSpPr>
        <p:spPr>
          <a:xfrm>
            <a:off x="1219643" y="2764212"/>
            <a:ext cx="8610157" cy="61555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2400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Key</a:t>
            </a:r>
            <a:r>
              <a:rPr lang="ko-KR" altLang="en-US" sz="2400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 </a:t>
            </a:r>
            <a:r>
              <a:rPr lang="en-US" altLang="ko-KR" sz="2400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Input</a:t>
            </a:r>
            <a:r>
              <a:rPr lang="ko-KR" altLang="en-US" sz="2400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 시스템을 이용하여 움직임 조작</a:t>
            </a:r>
            <a:endParaRPr lang="en-US" altLang="ko-KR" sz="2400" kern="0" spc="-1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BM JUA " pitchFamily="34" charset="0"/>
            </a:endParaRPr>
          </a:p>
          <a:p>
            <a:endParaRPr lang="en-US" altLang="ko-KR" sz="2400" kern="0" spc="-1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BM JUA " pitchFamily="34" charset="0"/>
            </a:endParaRPr>
          </a:p>
          <a:p>
            <a:pPr marL="171450" indent="-171450">
              <a:buFontTx/>
              <a:buChar char="-"/>
            </a:pPr>
            <a:r>
              <a:rPr lang="en-US" sz="2400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ko-KR" altLang="en-US" sz="2400" kern="0" spc="-1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쉐이더</a:t>
            </a:r>
            <a:r>
              <a:rPr lang="ko-KR" altLang="en-US" sz="2400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그래프를 이용하여 </a:t>
            </a:r>
            <a:r>
              <a:rPr lang="ko-KR" altLang="en-US" sz="2400" kern="0" spc="-1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쉐이더</a:t>
            </a:r>
            <a:r>
              <a:rPr lang="ko-KR" altLang="en-US" sz="2400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작성</a:t>
            </a:r>
            <a:endParaRPr lang="en-US" altLang="ko-KR" sz="2400" kern="0" spc="-1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Tx/>
              <a:buChar char="-"/>
            </a:pPr>
            <a:endParaRPr lang="en-US" altLang="ko-KR" sz="2400" kern="0" spc="-1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Tx/>
              <a:buChar char="-"/>
            </a:pPr>
            <a:r>
              <a:rPr lang="en-US" altLang="ko-KR" sz="2400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ko-KR" altLang="en-US" sz="2400" kern="0" spc="-1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파티클</a:t>
            </a:r>
            <a:r>
              <a:rPr lang="ko-KR" altLang="en-US" sz="2400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시스템과 </a:t>
            </a:r>
            <a:r>
              <a:rPr lang="en-US" altLang="ko-KR" sz="2400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VFX</a:t>
            </a:r>
            <a:r>
              <a:rPr lang="ko-KR" altLang="en-US" sz="2400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이용하여 이펙트 제작</a:t>
            </a:r>
            <a:endParaRPr lang="en-US" altLang="ko-KR" sz="2400" kern="0" spc="-1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400" kern="0" spc="-1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2400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노래 박자에 맞춰서 오브젝트들이 다가옴</a:t>
            </a:r>
            <a:endParaRPr lang="en-US" altLang="ko-KR" sz="2400" kern="0" spc="-1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400" kern="0" spc="-1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2400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플레이어가 가야하는 길을 미리 만들어 놓는 알고리즘 제작</a:t>
            </a:r>
            <a:endParaRPr lang="en-US" altLang="ko-KR" sz="2400" kern="0" spc="-1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200" kern="0" spc="-1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2400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플레이어에 가까이 가게 되면 안보이게 되는 장애물 제작</a:t>
            </a:r>
            <a:endParaRPr lang="en-US" altLang="ko-KR" sz="2400" kern="0" spc="-1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Tx/>
              <a:buChar char="-"/>
            </a:pPr>
            <a:endParaRPr lang="en-US" altLang="ko-KR" sz="2400" kern="0" spc="-1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Tx/>
              <a:buChar char="-"/>
            </a:pPr>
            <a:r>
              <a:rPr lang="en-US" altLang="ko-KR" sz="2400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ko-KR" altLang="en-US" sz="2400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플레이어의 시야를 가리는 효과 제작</a:t>
            </a:r>
            <a:endParaRPr lang="en-US" altLang="ko-KR" sz="2400" kern="0" spc="-1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Tx/>
              <a:buChar char="-"/>
            </a:pPr>
            <a:endParaRPr lang="en-US" altLang="ko-KR" sz="2400" kern="0" spc="-1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Tx/>
              <a:buChar char="-"/>
            </a:pPr>
            <a:r>
              <a:rPr lang="en-US" altLang="ko-KR" sz="2400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ko-KR" altLang="en-US" sz="2400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오토 플레이 기능 제작</a:t>
            </a:r>
            <a:endParaRPr lang="en-US" altLang="ko-KR" sz="2400" kern="0" spc="-1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sz="2400" kern="0" spc="-1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Tx/>
              <a:buChar char="-"/>
            </a:pPr>
            <a:endParaRPr 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Object 5">
            <a:extLst>
              <a:ext uri="{FF2B5EF4-FFF2-40B4-BE49-F238E27FC236}">
                <a16:creationId xmlns:a16="http://schemas.microsoft.com/office/drawing/2014/main" id="{769E1147-C3A9-7D69-49D3-5DB689746174}"/>
              </a:ext>
            </a:extLst>
          </p:cNvPr>
          <p:cNvSpPr txBox="1"/>
          <p:nvPr/>
        </p:nvSpPr>
        <p:spPr>
          <a:xfrm>
            <a:off x="1219648" y="620877"/>
            <a:ext cx="5255357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500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Rhythm Roller/ 게임엔진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983066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19643" y="944430"/>
            <a:ext cx="15846429" cy="85593"/>
            <a:chOff x="1219643" y="944430"/>
            <a:chExt cx="15846429" cy="855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219643" y="944430"/>
              <a:ext cx="15846429" cy="85593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219648" y="620877"/>
            <a:ext cx="5255357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500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Rhythm Roller/ 게임엔진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1219643" y="9251316"/>
            <a:ext cx="15846429" cy="85593"/>
            <a:chOff x="1219643" y="9251316"/>
            <a:chExt cx="15846429" cy="8559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219643" y="9251316"/>
              <a:ext cx="15846429" cy="85593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1219648" y="1330038"/>
            <a:ext cx="9918155" cy="9694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700" b="1" kern="0" spc="-200" dirty="0">
                <a:solidFill>
                  <a:srgbClr val="34198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1. 게임 컨셉</a:t>
            </a:r>
            <a:endParaRPr 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1219643" y="2387302"/>
            <a:ext cx="15827381" cy="843990"/>
            <a:chOff x="1219643" y="2387302"/>
            <a:chExt cx="15827381" cy="84399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19643" y="2387302"/>
              <a:ext cx="15827381" cy="843990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-2737207" y="2504990"/>
            <a:ext cx="23741071" cy="61555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400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점프와 이동을 이용하여 총알과 장애물을 피해 목적지에 도착해라!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219648" y="3334012"/>
            <a:ext cx="23741071" cy="1062822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1800" kern="0" spc="-1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- 유저는 점프와 이동, 두 가지 기능을 이용하여 목적지에 도착해야한다.</a:t>
            </a:r>
          </a:p>
          <a:p>
            <a:r>
              <a:rPr lang="en-US" sz="1800" kern="0" spc="-1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- 주어진 목숨 개수 안으로 스테이지를 클리어해나가면서 최종 스테이지까지 도착해 클리어하는 것이 목표인 게임</a:t>
            </a:r>
            <a:endParaRPr lang="en-US" dirty="0"/>
          </a:p>
        </p:txBody>
      </p:sp>
      <p:grpSp>
        <p:nvGrpSpPr>
          <p:cNvPr id="1004" name="그룹 1004"/>
          <p:cNvGrpSpPr/>
          <p:nvPr/>
        </p:nvGrpSpPr>
        <p:grpSpPr>
          <a:xfrm>
            <a:off x="2343057" y="4754637"/>
            <a:ext cx="6171429" cy="3445714"/>
            <a:chOff x="2343057" y="4754637"/>
            <a:chExt cx="6171429" cy="344571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43057" y="4754637"/>
              <a:ext cx="6171429" cy="3445714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3659308" y="8322405"/>
            <a:ext cx="3538925" cy="3231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500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사진 01 게임 'AltF4'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1901251" y="8322404"/>
            <a:ext cx="3538925" cy="3231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500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사진 02 게임 'JumpKing'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05" name="그룹 1005"/>
          <p:cNvGrpSpPr/>
          <p:nvPr/>
        </p:nvGrpSpPr>
        <p:grpSpPr>
          <a:xfrm>
            <a:off x="11398769" y="4771011"/>
            <a:ext cx="4543889" cy="3412966"/>
            <a:chOff x="11398769" y="4771011"/>
            <a:chExt cx="4543889" cy="341296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398769" y="4771011"/>
              <a:ext cx="4543889" cy="341296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19643" y="944430"/>
            <a:ext cx="15846429" cy="85593"/>
            <a:chOff x="1219643" y="944430"/>
            <a:chExt cx="15846429" cy="855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219643" y="944430"/>
              <a:ext cx="15846429" cy="85593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1219643" y="1212458"/>
            <a:ext cx="8458200" cy="9694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5700" b="1" kern="0" spc="-200" dirty="0">
                <a:solidFill>
                  <a:srgbClr val="34198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개발 내용 추가 설명</a:t>
            </a:r>
            <a:endParaRPr 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2" name="그룹 1002">
            <a:extLst>
              <a:ext uri="{FF2B5EF4-FFF2-40B4-BE49-F238E27FC236}">
                <a16:creationId xmlns:a16="http://schemas.microsoft.com/office/drawing/2014/main" id="{135B3515-0F6D-4648-B199-A3B32D8D23CC}"/>
              </a:ext>
            </a:extLst>
          </p:cNvPr>
          <p:cNvGrpSpPr/>
          <p:nvPr/>
        </p:nvGrpSpPr>
        <p:grpSpPr>
          <a:xfrm>
            <a:off x="1219643" y="9251316"/>
            <a:ext cx="15846429" cy="85593"/>
            <a:chOff x="1219643" y="9251316"/>
            <a:chExt cx="15846429" cy="85593"/>
          </a:xfrm>
        </p:grpSpPr>
        <p:pic>
          <p:nvPicPr>
            <p:cNvPr id="13" name="Object 6">
              <a:extLst>
                <a:ext uri="{FF2B5EF4-FFF2-40B4-BE49-F238E27FC236}">
                  <a16:creationId xmlns:a16="http://schemas.microsoft.com/office/drawing/2014/main" id="{D894966C-59AB-4D0A-A09D-CAB791882F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219643" y="9251316"/>
              <a:ext cx="15846429" cy="85593"/>
            </a:xfrm>
            <a:prstGeom prst="rect">
              <a:avLst/>
            </a:prstGeom>
          </p:spPr>
        </p:pic>
      </p:grpSp>
      <p:sp>
        <p:nvSpPr>
          <p:cNvPr id="16" name="Object 11">
            <a:extLst>
              <a:ext uri="{FF2B5EF4-FFF2-40B4-BE49-F238E27FC236}">
                <a16:creationId xmlns:a16="http://schemas.microsoft.com/office/drawing/2014/main" id="{C4C0A251-DAE2-475B-9409-49F718FD90AE}"/>
              </a:ext>
            </a:extLst>
          </p:cNvPr>
          <p:cNvSpPr txBox="1"/>
          <p:nvPr/>
        </p:nvSpPr>
        <p:spPr>
          <a:xfrm>
            <a:off x="1355407" y="2258080"/>
            <a:ext cx="14938562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buFontTx/>
              <a:buChar char="-"/>
            </a:pPr>
            <a:r>
              <a:rPr lang="ko-KR" altLang="en-US" sz="2800" b="1" kern="0" spc="-1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쉐이더</a:t>
            </a:r>
            <a:r>
              <a:rPr lang="ko-KR" altLang="en-US" sz="2800" b="1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 그래프를 이용하여 </a:t>
            </a:r>
            <a:r>
              <a:rPr lang="ko-KR" altLang="en-US" sz="2800" b="1" kern="0" spc="-1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쉐이더</a:t>
            </a:r>
            <a:r>
              <a:rPr lang="ko-KR" altLang="en-US" sz="2800" b="1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 제작</a:t>
            </a:r>
            <a:endParaRPr lang="en-US" altLang="ko-KR" sz="2800" b="1" kern="0" spc="-1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BM JUA 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1299502-BD9B-C150-5CE5-8910568CF9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0343" y="3410010"/>
            <a:ext cx="4876800" cy="481012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9E1105B-96B9-3690-EDB2-3037C0CDF6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82200" y="3673623"/>
            <a:ext cx="5457825" cy="4410075"/>
          </a:xfrm>
          <a:prstGeom prst="rect">
            <a:avLst/>
          </a:prstGeom>
        </p:spPr>
      </p:pic>
      <p:sp>
        <p:nvSpPr>
          <p:cNvPr id="17" name="Object 5">
            <a:extLst>
              <a:ext uri="{FF2B5EF4-FFF2-40B4-BE49-F238E27FC236}">
                <a16:creationId xmlns:a16="http://schemas.microsoft.com/office/drawing/2014/main" id="{4EACF5F4-B9B9-8FDA-0713-2FE27706676F}"/>
              </a:ext>
            </a:extLst>
          </p:cNvPr>
          <p:cNvSpPr txBox="1"/>
          <p:nvPr/>
        </p:nvSpPr>
        <p:spPr>
          <a:xfrm>
            <a:off x="1219648" y="620877"/>
            <a:ext cx="5255357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500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Rhythm Roller/ 게임엔진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857382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19643" y="944430"/>
            <a:ext cx="15846429" cy="85593"/>
            <a:chOff x="1219643" y="944430"/>
            <a:chExt cx="15846429" cy="855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219643" y="944430"/>
              <a:ext cx="15846429" cy="85593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1219642" y="1212458"/>
            <a:ext cx="10362757" cy="9694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5700" b="1" kern="0" spc="-200" dirty="0">
                <a:solidFill>
                  <a:srgbClr val="34198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개발 내용 추가 설명 </a:t>
            </a:r>
            <a:r>
              <a:rPr lang="en-US" altLang="ko-KR" sz="5700" b="1" kern="0" spc="-200" dirty="0">
                <a:solidFill>
                  <a:srgbClr val="34198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– </a:t>
            </a:r>
            <a:r>
              <a:rPr lang="ko-KR" altLang="en-US" sz="5700" b="1" kern="0" spc="-200" dirty="0">
                <a:solidFill>
                  <a:srgbClr val="34198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플레이</a:t>
            </a:r>
            <a:endParaRPr 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2" name="그룹 1002">
            <a:extLst>
              <a:ext uri="{FF2B5EF4-FFF2-40B4-BE49-F238E27FC236}">
                <a16:creationId xmlns:a16="http://schemas.microsoft.com/office/drawing/2014/main" id="{135B3515-0F6D-4648-B199-A3B32D8D23CC}"/>
              </a:ext>
            </a:extLst>
          </p:cNvPr>
          <p:cNvGrpSpPr/>
          <p:nvPr/>
        </p:nvGrpSpPr>
        <p:grpSpPr>
          <a:xfrm>
            <a:off x="1219643" y="9251316"/>
            <a:ext cx="15846429" cy="85593"/>
            <a:chOff x="1219643" y="9251316"/>
            <a:chExt cx="15846429" cy="85593"/>
          </a:xfrm>
        </p:grpSpPr>
        <p:pic>
          <p:nvPicPr>
            <p:cNvPr id="13" name="Object 6">
              <a:extLst>
                <a:ext uri="{FF2B5EF4-FFF2-40B4-BE49-F238E27FC236}">
                  <a16:creationId xmlns:a16="http://schemas.microsoft.com/office/drawing/2014/main" id="{D894966C-59AB-4D0A-A09D-CAB791882F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219643" y="9251316"/>
              <a:ext cx="15846429" cy="85593"/>
            </a:xfrm>
            <a:prstGeom prst="rect">
              <a:avLst/>
            </a:prstGeom>
          </p:spPr>
        </p:pic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52495960-901B-402E-FD87-7BB19FA713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0569" y="2857630"/>
            <a:ext cx="9186863" cy="5352246"/>
          </a:xfrm>
          <a:prstGeom prst="rect">
            <a:avLst/>
          </a:prstGeom>
        </p:spPr>
      </p:pic>
      <p:sp>
        <p:nvSpPr>
          <p:cNvPr id="16" name="Object 5">
            <a:extLst>
              <a:ext uri="{FF2B5EF4-FFF2-40B4-BE49-F238E27FC236}">
                <a16:creationId xmlns:a16="http://schemas.microsoft.com/office/drawing/2014/main" id="{00720BE7-5BF9-B3F9-C72C-0350C0082F6F}"/>
              </a:ext>
            </a:extLst>
          </p:cNvPr>
          <p:cNvSpPr txBox="1"/>
          <p:nvPr/>
        </p:nvSpPr>
        <p:spPr>
          <a:xfrm>
            <a:off x="1219648" y="620877"/>
            <a:ext cx="5255357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500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Rhythm Roller/ 게임엔진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Object 11">
            <a:extLst>
              <a:ext uri="{FF2B5EF4-FFF2-40B4-BE49-F238E27FC236}">
                <a16:creationId xmlns:a16="http://schemas.microsoft.com/office/drawing/2014/main" id="{0A0169D9-A462-7821-565C-D61C54971D98}"/>
              </a:ext>
            </a:extLst>
          </p:cNvPr>
          <p:cNvSpPr txBox="1"/>
          <p:nvPr/>
        </p:nvSpPr>
        <p:spPr>
          <a:xfrm>
            <a:off x="1355407" y="2258080"/>
            <a:ext cx="14938562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buFontTx/>
              <a:buChar char="-"/>
            </a:pPr>
            <a:r>
              <a:rPr lang="ko-KR" altLang="en-US" sz="2800" b="1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플레이어가 앞으로 나아가야하는 길을 만드는 알고리즘 제작</a:t>
            </a:r>
            <a:endParaRPr lang="en-US" altLang="ko-KR" sz="2800" b="1" kern="0" spc="-1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BM JUA 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87055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19643" y="944430"/>
            <a:ext cx="15846429" cy="85593"/>
            <a:chOff x="1219643" y="944430"/>
            <a:chExt cx="15846429" cy="855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219643" y="944430"/>
              <a:ext cx="15846429" cy="85593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1219642" y="1212458"/>
            <a:ext cx="10362757" cy="9694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5700" b="1" kern="0" spc="-200" dirty="0">
                <a:solidFill>
                  <a:srgbClr val="34198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개발 내용 추가 설명 </a:t>
            </a:r>
            <a:r>
              <a:rPr lang="en-US" altLang="ko-KR" sz="5700" b="1" kern="0" spc="-200" dirty="0">
                <a:solidFill>
                  <a:srgbClr val="34198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– </a:t>
            </a:r>
            <a:r>
              <a:rPr lang="ko-KR" altLang="en-US" sz="5700" b="1" kern="0" spc="-200" dirty="0">
                <a:solidFill>
                  <a:srgbClr val="34198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플레이</a:t>
            </a:r>
            <a:endParaRPr 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2" name="그룹 1002">
            <a:extLst>
              <a:ext uri="{FF2B5EF4-FFF2-40B4-BE49-F238E27FC236}">
                <a16:creationId xmlns:a16="http://schemas.microsoft.com/office/drawing/2014/main" id="{135B3515-0F6D-4648-B199-A3B32D8D23CC}"/>
              </a:ext>
            </a:extLst>
          </p:cNvPr>
          <p:cNvGrpSpPr/>
          <p:nvPr/>
        </p:nvGrpSpPr>
        <p:grpSpPr>
          <a:xfrm>
            <a:off x="1219643" y="9251316"/>
            <a:ext cx="15846429" cy="85593"/>
            <a:chOff x="1219643" y="9251316"/>
            <a:chExt cx="15846429" cy="85593"/>
          </a:xfrm>
        </p:grpSpPr>
        <p:pic>
          <p:nvPicPr>
            <p:cNvPr id="13" name="Object 6">
              <a:extLst>
                <a:ext uri="{FF2B5EF4-FFF2-40B4-BE49-F238E27FC236}">
                  <a16:creationId xmlns:a16="http://schemas.microsoft.com/office/drawing/2014/main" id="{D894966C-59AB-4D0A-A09D-CAB791882F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219643" y="9251316"/>
              <a:ext cx="15846429" cy="85593"/>
            </a:xfrm>
            <a:prstGeom prst="rect">
              <a:avLst/>
            </a:prstGeom>
          </p:spPr>
        </p:pic>
      </p:grpSp>
      <p:sp>
        <p:nvSpPr>
          <p:cNvPr id="16" name="Object 5">
            <a:extLst>
              <a:ext uri="{FF2B5EF4-FFF2-40B4-BE49-F238E27FC236}">
                <a16:creationId xmlns:a16="http://schemas.microsoft.com/office/drawing/2014/main" id="{00720BE7-5BF9-B3F9-C72C-0350C0082F6F}"/>
              </a:ext>
            </a:extLst>
          </p:cNvPr>
          <p:cNvSpPr txBox="1"/>
          <p:nvPr/>
        </p:nvSpPr>
        <p:spPr>
          <a:xfrm>
            <a:off x="1219648" y="620877"/>
            <a:ext cx="5255357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500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Rhythm Roller/ 게임엔진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Object 11">
            <a:extLst>
              <a:ext uri="{FF2B5EF4-FFF2-40B4-BE49-F238E27FC236}">
                <a16:creationId xmlns:a16="http://schemas.microsoft.com/office/drawing/2014/main" id="{0A0169D9-A462-7821-565C-D61C54971D98}"/>
              </a:ext>
            </a:extLst>
          </p:cNvPr>
          <p:cNvSpPr txBox="1"/>
          <p:nvPr/>
        </p:nvSpPr>
        <p:spPr>
          <a:xfrm>
            <a:off x="1355407" y="2258080"/>
            <a:ext cx="14938562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buFontTx/>
              <a:buChar char="-"/>
            </a:pPr>
            <a:r>
              <a:rPr lang="ko-KR" altLang="en-US" sz="2800" b="1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오토 플레이를 제작하여 플레이어가 오브젝트가 어떤 형식으로 다가오는 지 확인 할 수 있다</a:t>
            </a:r>
            <a:r>
              <a:rPr lang="en-US" altLang="ko-KR" sz="2800" b="1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E0B1EB6-CAFF-D366-7B0B-65AA249AA0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0" y="4573504"/>
            <a:ext cx="4950351" cy="1493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6540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198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-1160838" y="926391"/>
            <a:ext cx="8282520" cy="521681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33300" b="1" kern="0" spc="-11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09</a:t>
            </a:r>
            <a:endParaRPr 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33333" y="6536561"/>
            <a:ext cx="12154067" cy="116955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7000" b="1" kern="0" spc="-2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일정 수행 결과 및 소감</a:t>
            </a:r>
            <a:endParaRPr 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1219643" y="9251316"/>
            <a:ext cx="15846429" cy="85593"/>
            <a:chOff x="1219643" y="9251316"/>
            <a:chExt cx="15846429" cy="85593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219643" y="9251316"/>
              <a:ext cx="15846429" cy="8559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19643" y="944430"/>
            <a:ext cx="15846429" cy="85593"/>
            <a:chOff x="1219643" y="944430"/>
            <a:chExt cx="15846429" cy="8559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219643" y="944430"/>
              <a:ext cx="15846429" cy="85593"/>
            </a:xfrm>
            <a:prstGeom prst="rect">
              <a:avLst/>
            </a:prstGeom>
          </p:spPr>
        </p:pic>
      </p:grpSp>
      <p:sp>
        <p:nvSpPr>
          <p:cNvPr id="13" name="Object 5">
            <a:extLst>
              <a:ext uri="{FF2B5EF4-FFF2-40B4-BE49-F238E27FC236}">
                <a16:creationId xmlns:a16="http://schemas.microsoft.com/office/drawing/2014/main" id="{EB174F1F-1929-3372-FAC2-1FA4FC39D638}"/>
              </a:ext>
            </a:extLst>
          </p:cNvPr>
          <p:cNvSpPr txBox="1"/>
          <p:nvPr/>
        </p:nvSpPr>
        <p:spPr>
          <a:xfrm>
            <a:off x="1219648" y="620877"/>
            <a:ext cx="5255357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500" kern="0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Rhythm Roller/ 게임엔진</a:t>
            </a:r>
            <a:endParaRPr lang="en-US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997804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19643" y="944430"/>
            <a:ext cx="15846429" cy="85593"/>
            <a:chOff x="1219643" y="944430"/>
            <a:chExt cx="15846429" cy="855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219643" y="944430"/>
              <a:ext cx="15846429" cy="85593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1219648" y="1257300"/>
            <a:ext cx="12449390" cy="9694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5700" b="1" kern="0" spc="-200" dirty="0">
                <a:solidFill>
                  <a:srgbClr val="34198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팀원 역할 분배</a:t>
            </a:r>
            <a:endParaRPr 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2" name="그룹 1002">
            <a:extLst>
              <a:ext uri="{FF2B5EF4-FFF2-40B4-BE49-F238E27FC236}">
                <a16:creationId xmlns:a16="http://schemas.microsoft.com/office/drawing/2014/main" id="{94C82BEE-FAAD-45A9-8709-6BC7B4467092}"/>
              </a:ext>
            </a:extLst>
          </p:cNvPr>
          <p:cNvGrpSpPr/>
          <p:nvPr/>
        </p:nvGrpSpPr>
        <p:grpSpPr>
          <a:xfrm>
            <a:off x="1219643" y="9251316"/>
            <a:ext cx="15846429" cy="85593"/>
            <a:chOff x="1219643" y="9251316"/>
            <a:chExt cx="15846429" cy="85593"/>
          </a:xfrm>
        </p:grpSpPr>
        <p:pic>
          <p:nvPicPr>
            <p:cNvPr id="13" name="Object 6">
              <a:extLst>
                <a:ext uri="{FF2B5EF4-FFF2-40B4-BE49-F238E27FC236}">
                  <a16:creationId xmlns:a16="http://schemas.microsoft.com/office/drawing/2014/main" id="{63D2BD0A-4F7D-4156-96F6-71A5AC317C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219643" y="9251316"/>
              <a:ext cx="15846429" cy="85593"/>
            </a:xfrm>
            <a:prstGeom prst="rect">
              <a:avLst/>
            </a:prstGeom>
          </p:spPr>
        </p:pic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92416D55-FD5C-E9E5-C26F-2644FD948297}"/>
              </a:ext>
            </a:extLst>
          </p:cNvPr>
          <p:cNvGrpSpPr/>
          <p:nvPr/>
        </p:nvGrpSpPr>
        <p:grpSpPr>
          <a:xfrm>
            <a:off x="2569095" y="3238500"/>
            <a:ext cx="13108930" cy="2566102"/>
            <a:chOff x="2668756" y="3238500"/>
            <a:chExt cx="13108930" cy="2566102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9E467A02-0076-45EB-9408-3EE8AC91F803}"/>
                </a:ext>
              </a:extLst>
            </p:cNvPr>
            <p:cNvGrpSpPr/>
            <p:nvPr/>
          </p:nvGrpSpPr>
          <p:grpSpPr>
            <a:xfrm>
              <a:off x="2668756" y="3238500"/>
              <a:ext cx="3085857" cy="2289104"/>
              <a:chOff x="590429" y="2768825"/>
              <a:chExt cx="3085857" cy="2289104"/>
            </a:xfrm>
          </p:grpSpPr>
          <p:sp>
            <p:nvSpPr>
              <p:cNvPr id="11" name="Object 11">
                <a:extLst>
                  <a:ext uri="{FF2B5EF4-FFF2-40B4-BE49-F238E27FC236}">
                    <a16:creationId xmlns:a16="http://schemas.microsoft.com/office/drawing/2014/main" id="{26520969-9D62-48B3-BEA0-7138EA8AD94B}"/>
                  </a:ext>
                </a:extLst>
              </p:cNvPr>
              <p:cNvSpPr txBox="1"/>
              <p:nvPr/>
            </p:nvSpPr>
            <p:spPr>
              <a:xfrm>
                <a:off x="1180857" y="2768825"/>
                <a:ext cx="2495428" cy="58477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ko-KR" altLang="en-US" sz="32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윤장혁 </a:t>
                </a:r>
                <a:r>
                  <a:rPr lang="ko-KR" altLang="en-US" sz="24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팀장</a:t>
                </a:r>
                <a:endParaRPr lang="en-US" sz="3200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cxnSp>
            <p:nvCxnSpPr>
              <p:cNvPr id="7" name="직선 연결선 6">
                <a:extLst>
                  <a:ext uri="{FF2B5EF4-FFF2-40B4-BE49-F238E27FC236}">
                    <a16:creationId xmlns:a16="http://schemas.microsoft.com/office/drawing/2014/main" id="{E7F971D9-9FBF-48B0-B111-40068DA9995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0429" y="3467100"/>
                <a:ext cx="3085857" cy="0"/>
              </a:xfrm>
              <a:prstGeom prst="line">
                <a:avLst/>
              </a:prstGeom>
              <a:ln w="57150">
                <a:solidFill>
                  <a:srgbClr val="34198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876C5C7-28CB-42B9-8D96-7E620D4EEC77}"/>
                  </a:ext>
                </a:extLst>
              </p:cNvPr>
              <p:cNvSpPr txBox="1"/>
              <p:nvPr/>
            </p:nvSpPr>
            <p:spPr>
              <a:xfrm>
                <a:off x="764232" y="3580601"/>
                <a:ext cx="2738250" cy="14773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trike="sngStrike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게임내 이펙트 제작</a:t>
                </a:r>
                <a:endParaRPr lang="en-US" altLang="ko-KR" strike="sngStrike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algn="ctr"/>
                <a:r>
                  <a:rPr lang="ko-KR" altLang="en-US" strike="sngStrike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시간에 따른 이벤트 제작</a:t>
                </a:r>
                <a:endParaRPr lang="en-US" altLang="ko-KR" strike="sngStrike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algn="ctr"/>
                <a:r>
                  <a:rPr lang="ko-KR" altLang="en-US" strike="sngStrike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인 게임 </a:t>
                </a:r>
                <a:r>
                  <a:rPr lang="en-US" altLang="ko-KR" strike="sngStrike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UI</a:t>
                </a:r>
              </a:p>
              <a:p>
                <a:pPr algn="ctr"/>
                <a:r>
                  <a:rPr lang="ko-KR" altLang="en-US" strike="sngStrike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아이템 효과 설정</a:t>
                </a:r>
                <a:endParaRPr lang="en-US" altLang="ko-KR" strike="sngStrike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algn="ctr"/>
                <a:r>
                  <a:rPr lang="ko-KR" altLang="en-US" strike="sngStrike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게임 캐릭터 </a:t>
                </a:r>
                <a:r>
                  <a:rPr lang="ko-KR" altLang="en-US" strike="sngStrike" dirty="0" err="1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쉐이더</a:t>
                </a:r>
                <a:r>
                  <a:rPr lang="ko-KR" altLang="en-US" strike="sngStrike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제작</a:t>
                </a:r>
              </a:p>
            </p:txBody>
          </p:sp>
        </p:grp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80055051-7D74-40A1-AEDC-1FAF369BC1F1}"/>
                </a:ext>
              </a:extLst>
            </p:cNvPr>
            <p:cNvGrpSpPr/>
            <p:nvPr/>
          </p:nvGrpSpPr>
          <p:grpSpPr>
            <a:xfrm>
              <a:off x="5967422" y="3238500"/>
              <a:ext cx="3085857" cy="2566102"/>
              <a:chOff x="590429" y="2768825"/>
              <a:chExt cx="3085857" cy="2566102"/>
            </a:xfrm>
          </p:grpSpPr>
          <p:sp>
            <p:nvSpPr>
              <p:cNvPr id="31" name="Object 11">
                <a:extLst>
                  <a:ext uri="{FF2B5EF4-FFF2-40B4-BE49-F238E27FC236}">
                    <a16:creationId xmlns:a16="http://schemas.microsoft.com/office/drawing/2014/main" id="{37DADB86-4896-4C5A-9991-F05B25E857A7}"/>
                  </a:ext>
                </a:extLst>
              </p:cNvPr>
              <p:cNvSpPr txBox="1"/>
              <p:nvPr/>
            </p:nvSpPr>
            <p:spPr>
              <a:xfrm>
                <a:off x="1180857" y="2768825"/>
                <a:ext cx="1905000" cy="58477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ko-KR" altLang="en-US" sz="3200" b="1" dirty="0" err="1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김호진</a:t>
                </a:r>
                <a:endParaRPr lang="en-US" sz="3200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cxnSp>
            <p:nvCxnSpPr>
              <p:cNvPr id="32" name="직선 연결선 31">
                <a:extLst>
                  <a:ext uri="{FF2B5EF4-FFF2-40B4-BE49-F238E27FC236}">
                    <a16:creationId xmlns:a16="http://schemas.microsoft.com/office/drawing/2014/main" id="{4BFD1E3C-C902-478E-9306-5FECBD9E7D6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0429" y="3467100"/>
                <a:ext cx="3085857" cy="0"/>
              </a:xfrm>
              <a:prstGeom prst="line">
                <a:avLst/>
              </a:prstGeom>
              <a:ln w="57150">
                <a:solidFill>
                  <a:srgbClr val="34198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35FFFA4-0BBA-40C3-8787-51D32F8220AD}"/>
                  </a:ext>
                </a:extLst>
              </p:cNvPr>
              <p:cNvSpPr txBox="1"/>
              <p:nvPr/>
            </p:nvSpPr>
            <p:spPr>
              <a:xfrm>
                <a:off x="607944" y="3580601"/>
                <a:ext cx="3050835" cy="17543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trike="sngStrike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스테이지 오브젝트 제작</a:t>
                </a:r>
                <a:endParaRPr lang="en-US" altLang="ko-KR" strike="sngStrike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algn="ctr"/>
                <a:r>
                  <a:rPr lang="ko-KR" altLang="en-US" strike="sngStrike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배경 오브젝트 제작</a:t>
                </a:r>
                <a:endParaRPr lang="en-US" altLang="ko-KR" strike="sngStrike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algn="ctr"/>
                <a:r>
                  <a:rPr lang="ko-KR" altLang="en-US" strike="sngStrike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타이틀</a:t>
                </a:r>
                <a:r>
                  <a:rPr lang="en-US" altLang="ko-KR" strike="sngStrike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, </a:t>
                </a:r>
                <a:r>
                  <a:rPr lang="ko-KR" altLang="en-US" strike="sngStrike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결과 창</a:t>
                </a:r>
                <a:endParaRPr lang="en-US" altLang="ko-KR" strike="sngStrike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algn="ctr"/>
                <a:r>
                  <a:rPr lang="ko-KR" altLang="en-US" strike="sngStrike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노래 싱크에 따른 물체 생성</a:t>
                </a:r>
                <a:endParaRPr lang="en-US" altLang="ko-KR" strike="sngStrike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algn="ctr"/>
                <a:r>
                  <a:rPr lang="ko-KR" altLang="en-US" dirty="0">
                    <a:solidFill>
                      <a:srgbClr val="00B0F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오토 플레이 작성</a:t>
                </a:r>
                <a:endParaRPr lang="en-US" altLang="ko-KR" dirty="0">
                  <a:solidFill>
                    <a:srgbClr val="00B0F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algn="ctr"/>
                <a:r>
                  <a:rPr lang="ko-KR" altLang="en-US" dirty="0">
                    <a:solidFill>
                      <a:srgbClr val="00B0F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점수 갱신 시스템 제작</a:t>
                </a:r>
                <a:endParaRPr lang="en-US" altLang="ko-KR" dirty="0">
                  <a:solidFill>
                    <a:srgbClr val="00B0F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5FC8CC81-0232-4ECB-A600-C61B24123EEB}"/>
                </a:ext>
              </a:extLst>
            </p:cNvPr>
            <p:cNvGrpSpPr/>
            <p:nvPr/>
          </p:nvGrpSpPr>
          <p:grpSpPr>
            <a:xfrm>
              <a:off x="9052771" y="3238500"/>
              <a:ext cx="3512500" cy="2289104"/>
              <a:chOff x="377112" y="2768825"/>
              <a:chExt cx="3512500" cy="2289104"/>
            </a:xfrm>
          </p:grpSpPr>
          <p:sp>
            <p:nvSpPr>
              <p:cNvPr id="35" name="Object 11">
                <a:extLst>
                  <a:ext uri="{FF2B5EF4-FFF2-40B4-BE49-F238E27FC236}">
                    <a16:creationId xmlns:a16="http://schemas.microsoft.com/office/drawing/2014/main" id="{8C8DB227-8659-4B14-B01E-553163B20A46}"/>
                  </a:ext>
                </a:extLst>
              </p:cNvPr>
              <p:cNvSpPr txBox="1"/>
              <p:nvPr/>
            </p:nvSpPr>
            <p:spPr>
              <a:xfrm>
                <a:off x="1180857" y="2768825"/>
                <a:ext cx="1905000" cy="58477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ko-KR" altLang="en-US" sz="32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양현석</a:t>
                </a:r>
                <a:endParaRPr lang="en-US" sz="3200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cxnSp>
            <p:nvCxnSpPr>
              <p:cNvPr id="36" name="직선 연결선 35">
                <a:extLst>
                  <a:ext uri="{FF2B5EF4-FFF2-40B4-BE49-F238E27FC236}">
                    <a16:creationId xmlns:a16="http://schemas.microsoft.com/office/drawing/2014/main" id="{E5BBB68F-C192-4D17-9ABF-64670BE45C9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0429" y="3467100"/>
                <a:ext cx="3085857" cy="0"/>
              </a:xfrm>
              <a:prstGeom prst="line">
                <a:avLst/>
              </a:prstGeom>
              <a:ln w="57150">
                <a:solidFill>
                  <a:srgbClr val="34198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F5B7659-6FEF-4A57-A933-84690792DF44}"/>
                  </a:ext>
                </a:extLst>
              </p:cNvPr>
              <p:cNvSpPr txBox="1"/>
              <p:nvPr/>
            </p:nvSpPr>
            <p:spPr>
              <a:xfrm>
                <a:off x="377112" y="3580601"/>
                <a:ext cx="3512500" cy="14773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trike="sngStrike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게임의 기본적인 시스템 제작</a:t>
                </a:r>
                <a:endParaRPr lang="en-US" altLang="ko-KR" strike="sngStrike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algn="ctr"/>
                <a:r>
                  <a:rPr lang="ko-KR" altLang="en-US" strike="sngStrike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스테이지 형태 제작</a:t>
                </a:r>
                <a:endParaRPr lang="en-US" altLang="ko-KR" strike="sngStrike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algn="ctr"/>
                <a:r>
                  <a:rPr lang="ko-KR" altLang="en-US" strike="sngStrike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게임의 기본적인 조작 제작</a:t>
                </a:r>
                <a:endParaRPr lang="en-US" altLang="ko-KR" strike="sngStrike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algn="ctr"/>
                <a:r>
                  <a:rPr lang="ko-KR" altLang="en-US" strike="sngStrike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게임 카메라 이동 제작</a:t>
                </a:r>
                <a:endParaRPr lang="en-US" altLang="ko-KR" strike="sngStrike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algn="ctr"/>
                <a:r>
                  <a:rPr lang="ko-KR" altLang="en-US" strike="sngStrike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유저 가까이 오면 사라지는 물체</a:t>
                </a:r>
                <a:endParaRPr lang="en-US" altLang="ko-KR" strike="sngStrike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2AFCF4AD-C91C-43F3-99C8-3221C2593DB2}"/>
                </a:ext>
              </a:extLst>
            </p:cNvPr>
            <p:cNvGrpSpPr/>
            <p:nvPr/>
          </p:nvGrpSpPr>
          <p:grpSpPr>
            <a:xfrm>
              <a:off x="12691829" y="3238500"/>
              <a:ext cx="3085857" cy="1458107"/>
              <a:chOff x="590429" y="2768825"/>
              <a:chExt cx="3085857" cy="1458107"/>
            </a:xfrm>
          </p:grpSpPr>
          <p:sp>
            <p:nvSpPr>
              <p:cNvPr id="43" name="Object 11">
                <a:extLst>
                  <a:ext uri="{FF2B5EF4-FFF2-40B4-BE49-F238E27FC236}">
                    <a16:creationId xmlns:a16="http://schemas.microsoft.com/office/drawing/2014/main" id="{B68E89B7-F3B8-4E9F-A699-2EF3C369A275}"/>
                  </a:ext>
                </a:extLst>
              </p:cNvPr>
              <p:cNvSpPr txBox="1"/>
              <p:nvPr/>
            </p:nvSpPr>
            <p:spPr>
              <a:xfrm>
                <a:off x="1180857" y="2768825"/>
                <a:ext cx="1905000" cy="58477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ko-KR" altLang="en-US" sz="3200" b="1" dirty="0" err="1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전세희</a:t>
                </a:r>
                <a:endParaRPr lang="en-US" sz="3200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cxnSp>
            <p:nvCxnSpPr>
              <p:cNvPr id="44" name="직선 연결선 43">
                <a:extLst>
                  <a:ext uri="{FF2B5EF4-FFF2-40B4-BE49-F238E27FC236}">
                    <a16:creationId xmlns:a16="http://schemas.microsoft.com/office/drawing/2014/main" id="{DF58BE61-BA7B-4467-88D2-FB68B570D01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0429" y="3467100"/>
                <a:ext cx="3085857" cy="0"/>
              </a:xfrm>
              <a:prstGeom prst="line">
                <a:avLst/>
              </a:prstGeom>
              <a:ln w="57150">
                <a:solidFill>
                  <a:srgbClr val="34198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99221AEE-1B0C-49BD-8DF8-E9CE56D15BF9}"/>
                  </a:ext>
                </a:extLst>
              </p:cNvPr>
              <p:cNvSpPr txBox="1"/>
              <p:nvPr/>
            </p:nvSpPr>
            <p:spPr>
              <a:xfrm>
                <a:off x="882861" y="3580601"/>
                <a:ext cx="2501006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trike="sngStrike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안개 효과 제작</a:t>
                </a:r>
                <a:endParaRPr lang="en-US" altLang="ko-KR" strike="sngStrike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algn="ctr"/>
                <a:r>
                  <a:rPr lang="ko-KR" altLang="en-US" strike="sngStrike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로컬 랭킹보드 </a:t>
                </a:r>
                <a:r>
                  <a:rPr lang="en-US" altLang="ko-KR" strike="sngStrike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UI </a:t>
                </a:r>
                <a:r>
                  <a:rPr lang="ko-KR" altLang="en-US" strike="sngStrike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제작</a:t>
                </a:r>
                <a:endParaRPr lang="en-US" altLang="ko-KR" strike="sngStrike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48" name="Object 11">
            <a:extLst>
              <a:ext uri="{FF2B5EF4-FFF2-40B4-BE49-F238E27FC236}">
                <a16:creationId xmlns:a16="http://schemas.microsoft.com/office/drawing/2014/main" id="{C1879BEB-187A-4C4D-81E2-40CF93F8642E}"/>
              </a:ext>
            </a:extLst>
          </p:cNvPr>
          <p:cNvSpPr txBox="1"/>
          <p:nvPr/>
        </p:nvSpPr>
        <p:spPr>
          <a:xfrm>
            <a:off x="1355407" y="2175623"/>
            <a:ext cx="14938562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800" b="1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- </a:t>
            </a:r>
            <a:r>
              <a:rPr lang="ko-KR" altLang="en-US" sz="2800" b="1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개발 완료된 부분은 취소선으로 표시</a:t>
            </a:r>
            <a:endParaRPr 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Object 5">
            <a:extLst>
              <a:ext uri="{FF2B5EF4-FFF2-40B4-BE49-F238E27FC236}">
                <a16:creationId xmlns:a16="http://schemas.microsoft.com/office/drawing/2014/main" id="{8FE7DA76-C973-A874-21F2-6727DAF66A25}"/>
              </a:ext>
            </a:extLst>
          </p:cNvPr>
          <p:cNvSpPr txBox="1"/>
          <p:nvPr/>
        </p:nvSpPr>
        <p:spPr>
          <a:xfrm>
            <a:off x="1219648" y="620877"/>
            <a:ext cx="5255357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500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Rhythm Roller/ 게임엔진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4200931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19643" y="944430"/>
            <a:ext cx="15846429" cy="85593"/>
            <a:chOff x="1219643" y="944430"/>
            <a:chExt cx="15846429" cy="855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219643" y="944430"/>
              <a:ext cx="15846429" cy="85593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1219648" y="1257300"/>
            <a:ext cx="12449390" cy="9694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5700" b="1" kern="0" spc="-200" dirty="0">
                <a:solidFill>
                  <a:srgbClr val="34198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소감 및 애로 사항</a:t>
            </a:r>
            <a:endParaRPr 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2" name="그룹 1002">
            <a:extLst>
              <a:ext uri="{FF2B5EF4-FFF2-40B4-BE49-F238E27FC236}">
                <a16:creationId xmlns:a16="http://schemas.microsoft.com/office/drawing/2014/main" id="{94C82BEE-FAAD-45A9-8709-6BC7B4467092}"/>
              </a:ext>
            </a:extLst>
          </p:cNvPr>
          <p:cNvGrpSpPr/>
          <p:nvPr/>
        </p:nvGrpSpPr>
        <p:grpSpPr>
          <a:xfrm>
            <a:off x="1219643" y="9251316"/>
            <a:ext cx="15846429" cy="85593"/>
            <a:chOff x="1219643" y="9251316"/>
            <a:chExt cx="15846429" cy="85593"/>
          </a:xfrm>
        </p:grpSpPr>
        <p:pic>
          <p:nvPicPr>
            <p:cNvPr id="13" name="Object 6">
              <a:extLst>
                <a:ext uri="{FF2B5EF4-FFF2-40B4-BE49-F238E27FC236}">
                  <a16:creationId xmlns:a16="http://schemas.microsoft.com/office/drawing/2014/main" id="{63D2BD0A-4F7D-4156-96F6-71A5AC317C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219643" y="9251316"/>
              <a:ext cx="15846429" cy="85593"/>
            </a:xfrm>
            <a:prstGeom prst="rect">
              <a:avLst/>
            </a:prstGeom>
          </p:spPr>
        </p:pic>
      </p:grpSp>
      <p:sp>
        <p:nvSpPr>
          <p:cNvPr id="48" name="Object 11">
            <a:extLst>
              <a:ext uri="{FF2B5EF4-FFF2-40B4-BE49-F238E27FC236}">
                <a16:creationId xmlns:a16="http://schemas.microsoft.com/office/drawing/2014/main" id="{C1879BEB-187A-4C4D-81E2-40CF93F8642E}"/>
              </a:ext>
            </a:extLst>
          </p:cNvPr>
          <p:cNvSpPr txBox="1"/>
          <p:nvPr/>
        </p:nvSpPr>
        <p:spPr>
          <a:xfrm>
            <a:off x="1355407" y="2857500"/>
            <a:ext cx="14938562" cy="181588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buFontTx/>
              <a:buChar char="-"/>
            </a:pPr>
            <a:r>
              <a:rPr lang="ko-KR" altLang="en-US" sz="2800" b="1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협업의 어려움을 느낄 수 있었다</a:t>
            </a:r>
            <a:r>
              <a:rPr lang="en-US" altLang="ko-KR" sz="2800" b="1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en-US" sz="2800" b="1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ko-KR" altLang="en-US" sz="2800" b="1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정해진 일정을 정확하게 지키는 일이 어렵다는 점을 느낄 수 있었다</a:t>
            </a:r>
            <a:r>
              <a:rPr lang="en-US" altLang="ko-KR" sz="2800" b="1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en-US" sz="2800" b="1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ko-KR" altLang="en-US" sz="2800" b="1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팀원한명이 건강상의 이유로 나가는 일이 발생하여 어려움을 느꼈다</a:t>
            </a:r>
            <a:r>
              <a:rPr lang="en-US" altLang="ko-KR" sz="2800" b="1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en-US" sz="2800" b="1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ko-KR" altLang="en-US" sz="2800" b="1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중간에 게임의 시스템이 바뀌면서 제작을 하는데 딜레이가 생겼다</a:t>
            </a:r>
            <a:r>
              <a:rPr lang="en-US" altLang="ko-KR" sz="2800" b="1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sz="2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Object 5">
            <a:extLst>
              <a:ext uri="{FF2B5EF4-FFF2-40B4-BE49-F238E27FC236}">
                <a16:creationId xmlns:a16="http://schemas.microsoft.com/office/drawing/2014/main" id="{333F0E07-018F-BEBB-785E-862C1523A955}"/>
              </a:ext>
            </a:extLst>
          </p:cNvPr>
          <p:cNvSpPr txBox="1"/>
          <p:nvPr/>
        </p:nvSpPr>
        <p:spPr>
          <a:xfrm>
            <a:off x="1219648" y="620877"/>
            <a:ext cx="5255357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500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Rhythm Roller/ 게임엔진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72847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34198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24405" y="1166353"/>
            <a:ext cx="20441495" cy="284693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7900" kern="0" spc="-12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ndrew Ward" pitchFamily="34" charset="0"/>
              </a:rPr>
              <a:t>Thank you 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219643" y="5720230"/>
            <a:ext cx="16728085" cy="25391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5900" kern="0" spc="-5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감사합니다 :)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1219643" y="944430"/>
            <a:ext cx="15846429" cy="85593"/>
            <a:chOff x="1219643" y="944430"/>
            <a:chExt cx="15846429" cy="85593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219643" y="944430"/>
              <a:ext cx="15846429" cy="85593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1241766" y="5005215"/>
            <a:ext cx="11135811" cy="8002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600" b="1" kern="0" spc="-1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발표를 들어주셔서</a:t>
            </a:r>
            <a:endParaRPr 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1219643" y="9251316"/>
            <a:ext cx="15846429" cy="85593"/>
            <a:chOff x="1219643" y="9251316"/>
            <a:chExt cx="15846429" cy="8559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219643" y="9251316"/>
              <a:ext cx="15846429" cy="85593"/>
            </a:xfrm>
            <a:prstGeom prst="rect">
              <a:avLst/>
            </a:prstGeom>
          </p:spPr>
        </p:pic>
      </p:grpSp>
      <p:sp>
        <p:nvSpPr>
          <p:cNvPr id="9" name="Object 5">
            <a:extLst>
              <a:ext uri="{FF2B5EF4-FFF2-40B4-BE49-F238E27FC236}">
                <a16:creationId xmlns:a16="http://schemas.microsoft.com/office/drawing/2014/main" id="{25E28591-74FD-143A-1E23-53EEA1720E99}"/>
              </a:ext>
            </a:extLst>
          </p:cNvPr>
          <p:cNvSpPr txBox="1"/>
          <p:nvPr/>
        </p:nvSpPr>
        <p:spPr>
          <a:xfrm>
            <a:off x="1219648" y="620877"/>
            <a:ext cx="5255357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500" kern="0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Rhythm Roller/ 게임엔진</a:t>
            </a:r>
            <a:endParaRPr lang="en-US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19643" y="944430"/>
            <a:ext cx="15846429" cy="85593"/>
            <a:chOff x="1219643" y="944430"/>
            <a:chExt cx="15846429" cy="855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219643" y="944430"/>
              <a:ext cx="15846429" cy="85593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1219648" y="1330038"/>
            <a:ext cx="12449390" cy="9694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5700" b="1" kern="0" spc="-200" dirty="0">
                <a:solidFill>
                  <a:srgbClr val="34198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출처</a:t>
            </a:r>
            <a:endParaRPr 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2" name="그룹 1002">
            <a:extLst>
              <a:ext uri="{FF2B5EF4-FFF2-40B4-BE49-F238E27FC236}">
                <a16:creationId xmlns:a16="http://schemas.microsoft.com/office/drawing/2014/main" id="{135B3515-0F6D-4648-B199-A3B32D8D23CC}"/>
              </a:ext>
            </a:extLst>
          </p:cNvPr>
          <p:cNvGrpSpPr/>
          <p:nvPr/>
        </p:nvGrpSpPr>
        <p:grpSpPr>
          <a:xfrm>
            <a:off x="1219643" y="9251316"/>
            <a:ext cx="15846429" cy="85593"/>
            <a:chOff x="1219643" y="9251316"/>
            <a:chExt cx="15846429" cy="85593"/>
          </a:xfrm>
        </p:grpSpPr>
        <p:pic>
          <p:nvPicPr>
            <p:cNvPr id="13" name="Object 6">
              <a:extLst>
                <a:ext uri="{FF2B5EF4-FFF2-40B4-BE49-F238E27FC236}">
                  <a16:creationId xmlns:a16="http://schemas.microsoft.com/office/drawing/2014/main" id="{D894966C-59AB-4D0A-A09D-CAB791882F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219643" y="9251316"/>
              <a:ext cx="15846429" cy="85593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F6E971F-B1EF-4250-8218-91CFADE5E5FA}"/>
              </a:ext>
            </a:extLst>
          </p:cNvPr>
          <p:cNvSpPr txBox="1"/>
          <p:nvPr/>
        </p:nvSpPr>
        <p:spPr>
          <a:xfrm>
            <a:off x="1524000" y="2628900"/>
            <a:ext cx="14782800" cy="57246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이미지 출처</a:t>
            </a: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https://store.steampowered.com/app/1137460/ALTF4/ (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사진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1)</a:t>
            </a: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https://store.steampowered.com/app/1061090/Jump_King/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사진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hlinkClick r:id="rId3"/>
              </a:rPr>
              <a:t>https://tenor.com/view/alin-cat-shaking-shaky-camera-gif-16649696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사진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hlinkClick r:id="rId4"/>
              </a:rPr>
              <a:t>https://www.youtube.com/watch?v=DYSqiv-r5Cc&amp;list=PLENI0Xzi0MTfkg_qHHhj7aCY8GwXoMAtW&amp;index=3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사진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hlinkClick r:id="rId5"/>
              </a:rPr>
              <a:t>https://tenor.com/view/foggy-fog-nature-trees-gif-12499540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사진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hlinkClick r:id="rId6"/>
              </a:rPr>
              <a:t>https://www.gamespot.com/articles/fall-guys-beginners-guide-how-to-win-every-round/1100-6480981/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폴가이즈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이미지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그외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이미지 자체제작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3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개발 </a:t>
            </a:r>
            <a:r>
              <a:rPr lang="ko-KR" altLang="en-US" sz="3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깃허브</a:t>
            </a:r>
            <a:r>
              <a:rPr lang="ko-KR" altLang="en-US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주소</a:t>
            </a:r>
            <a:endParaRPr lang="en-US" altLang="ko-KR" sz="3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https://github.com/TokiMaki/Game_Engine</a:t>
            </a:r>
            <a:endParaRPr lang="ko-KR" altLang="en-US" sz="3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Object 5">
            <a:extLst>
              <a:ext uri="{FF2B5EF4-FFF2-40B4-BE49-F238E27FC236}">
                <a16:creationId xmlns:a16="http://schemas.microsoft.com/office/drawing/2014/main" id="{7CE6DA3C-4365-A629-95EC-2604724007C2}"/>
              </a:ext>
            </a:extLst>
          </p:cNvPr>
          <p:cNvSpPr txBox="1"/>
          <p:nvPr/>
        </p:nvSpPr>
        <p:spPr>
          <a:xfrm>
            <a:off x="1219648" y="620877"/>
            <a:ext cx="5255357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500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Rhythm Roller/ 게임엔진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119230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19643" y="944430"/>
            <a:ext cx="15846429" cy="85593"/>
            <a:chOff x="1219643" y="944430"/>
            <a:chExt cx="15846429" cy="855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219643" y="944430"/>
              <a:ext cx="15846429" cy="8559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19643" y="9251316"/>
            <a:ext cx="15846429" cy="85593"/>
            <a:chOff x="1219643" y="9251316"/>
            <a:chExt cx="15846429" cy="8559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219643" y="9251316"/>
              <a:ext cx="15846429" cy="85593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1562505" y="1761781"/>
            <a:ext cx="8426786" cy="9694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700" b="1" kern="0" spc="-200" dirty="0">
                <a:solidFill>
                  <a:srgbClr val="34198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2. 장르</a:t>
            </a:r>
            <a:endParaRPr 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370236" y="3738373"/>
            <a:ext cx="13545242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9600" kern="0" spc="-3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'플랫포머'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562505" y="6304738"/>
            <a:ext cx="21284821" cy="10772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200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 - 점프와 이동을 이용한 간단한 조작을 통한 게임 플레이</a:t>
            </a:r>
          </a:p>
          <a:p>
            <a:r>
              <a:rPr lang="en-US" sz="3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 - 3인칭 시점으로 플레이가 방해물과 앞으로 가야하는 길을 찾기 쉽도록 설정</a:t>
            </a:r>
            <a:endParaRPr 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Object 5">
            <a:extLst>
              <a:ext uri="{FF2B5EF4-FFF2-40B4-BE49-F238E27FC236}">
                <a16:creationId xmlns:a16="http://schemas.microsoft.com/office/drawing/2014/main" id="{1C8F8CD6-5E01-2B8F-0A70-18C306377007}"/>
              </a:ext>
            </a:extLst>
          </p:cNvPr>
          <p:cNvSpPr txBox="1"/>
          <p:nvPr/>
        </p:nvSpPr>
        <p:spPr>
          <a:xfrm>
            <a:off x="1219648" y="620877"/>
            <a:ext cx="5255357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500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Rhythm Roller/ 게임엔진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19643" y="944430"/>
            <a:ext cx="15846429" cy="85593"/>
            <a:chOff x="1219643" y="944430"/>
            <a:chExt cx="15846429" cy="855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219643" y="944430"/>
              <a:ext cx="15846429" cy="8559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19643" y="9251316"/>
            <a:ext cx="15846429" cy="85593"/>
            <a:chOff x="1219643" y="9251316"/>
            <a:chExt cx="15846429" cy="8559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219643" y="9251316"/>
              <a:ext cx="15846429" cy="85593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1219648" y="1330038"/>
            <a:ext cx="9918155" cy="9694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700" b="1" kern="0" spc="-200" dirty="0">
                <a:solidFill>
                  <a:srgbClr val="34198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3. 게임 플레이 흐름도</a:t>
            </a:r>
            <a:endParaRPr 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1177399" y="3478728"/>
            <a:ext cx="15930916" cy="4330215"/>
            <a:chOff x="1177399" y="3478728"/>
            <a:chExt cx="15930916" cy="433021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77399" y="3478728"/>
              <a:ext cx="15930916" cy="4330215"/>
            </a:xfrm>
            <a:prstGeom prst="rect">
              <a:avLst/>
            </a:prstGeom>
          </p:spPr>
        </p:pic>
      </p:grpSp>
      <p:sp>
        <p:nvSpPr>
          <p:cNvPr id="15" name="Object 5">
            <a:extLst>
              <a:ext uri="{FF2B5EF4-FFF2-40B4-BE49-F238E27FC236}">
                <a16:creationId xmlns:a16="http://schemas.microsoft.com/office/drawing/2014/main" id="{55BFCA6C-F161-56DB-116E-A0FAE2334F92}"/>
              </a:ext>
            </a:extLst>
          </p:cNvPr>
          <p:cNvSpPr txBox="1"/>
          <p:nvPr/>
        </p:nvSpPr>
        <p:spPr>
          <a:xfrm>
            <a:off x="1219648" y="620877"/>
            <a:ext cx="5255357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500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Rhythm Roller/ 게임엔진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19643" y="944430"/>
            <a:ext cx="15846429" cy="85593"/>
            <a:chOff x="1219643" y="944430"/>
            <a:chExt cx="15846429" cy="855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219643" y="944430"/>
              <a:ext cx="15846429" cy="85593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1219648" y="1330038"/>
            <a:ext cx="12449390" cy="9694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5700" b="1" kern="0" spc="-200" dirty="0">
                <a:solidFill>
                  <a:srgbClr val="34198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4.</a:t>
            </a:r>
            <a:r>
              <a:rPr lang="ko-KR" altLang="en-US" sz="5700" b="1" kern="0" spc="-200" dirty="0">
                <a:solidFill>
                  <a:srgbClr val="34198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팀원</a:t>
            </a:r>
            <a:endParaRPr 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2" name="그룹 1002">
            <a:extLst>
              <a:ext uri="{FF2B5EF4-FFF2-40B4-BE49-F238E27FC236}">
                <a16:creationId xmlns:a16="http://schemas.microsoft.com/office/drawing/2014/main" id="{94C82BEE-FAAD-45A9-8709-6BC7B4467092}"/>
              </a:ext>
            </a:extLst>
          </p:cNvPr>
          <p:cNvGrpSpPr/>
          <p:nvPr/>
        </p:nvGrpSpPr>
        <p:grpSpPr>
          <a:xfrm>
            <a:off x="1219643" y="9251316"/>
            <a:ext cx="15846429" cy="85593"/>
            <a:chOff x="1219643" y="9251316"/>
            <a:chExt cx="15846429" cy="85593"/>
          </a:xfrm>
        </p:grpSpPr>
        <p:pic>
          <p:nvPicPr>
            <p:cNvPr id="13" name="Object 6">
              <a:extLst>
                <a:ext uri="{FF2B5EF4-FFF2-40B4-BE49-F238E27FC236}">
                  <a16:creationId xmlns:a16="http://schemas.microsoft.com/office/drawing/2014/main" id="{63D2BD0A-4F7D-4156-96F6-71A5AC317C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219643" y="9251316"/>
              <a:ext cx="15846429" cy="85593"/>
            </a:xfrm>
            <a:prstGeom prst="rect">
              <a:avLst/>
            </a:prstGeom>
          </p:spPr>
        </p:pic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9E467A02-0076-45EB-9408-3EE8AC91F803}"/>
              </a:ext>
            </a:extLst>
          </p:cNvPr>
          <p:cNvGrpSpPr/>
          <p:nvPr/>
        </p:nvGrpSpPr>
        <p:grpSpPr>
          <a:xfrm>
            <a:off x="533400" y="3238500"/>
            <a:ext cx="3199914" cy="2012105"/>
            <a:chOff x="533400" y="2768825"/>
            <a:chExt cx="3199914" cy="2012105"/>
          </a:xfrm>
        </p:grpSpPr>
        <p:sp>
          <p:nvSpPr>
            <p:cNvPr id="11" name="Object 11">
              <a:extLst>
                <a:ext uri="{FF2B5EF4-FFF2-40B4-BE49-F238E27FC236}">
                  <a16:creationId xmlns:a16="http://schemas.microsoft.com/office/drawing/2014/main" id="{26520969-9D62-48B3-BEA0-7138EA8AD94B}"/>
                </a:ext>
              </a:extLst>
            </p:cNvPr>
            <p:cNvSpPr txBox="1"/>
            <p:nvPr/>
          </p:nvSpPr>
          <p:spPr>
            <a:xfrm>
              <a:off x="1180857" y="2768825"/>
              <a:ext cx="2495428" cy="58477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32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윤장혁 </a:t>
              </a:r>
              <a:r>
                <a:rPr lang="ko-KR" altLang="en-US" sz="24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팀장</a:t>
              </a:r>
              <a:endParaRPr 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E7F971D9-9FBF-48B0-B111-40068DA99950}"/>
                </a:ext>
              </a:extLst>
            </p:cNvPr>
            <p:cNvCxnSpPr>
              <a:cxnSpLocks/>
            </p:cNvCxnSpPr>
            <p:nvPr/>
          </p:nvCxnSpPr>
          <p:spPr>
            <a:xfrm>
              <a:off x="590429" y="3467100"/>
              <a:ext cx="3085857" cy="0"/>
            </a:xfrm>
            <a:prstGeom prst="line">
              <a:avLst/>
            </a:prstGeom>
            <a:ln w="57150">
              <a:solidFill>
                <a:srgbClr val="3419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876C5C7-28CB-42B9-8D96-7E620D4EEC77}"/>
                </a:ext>
              </a:extLst>
            </p:cNvPr>
            <p:cNvSpPr txBox="1"/>
            <p:nvPr/>
          </p:nvSpPr>
          <p:spPr>
            <a:xfrm>
              <a:off x="533400" y="3580601"/>
              <a:ext cx="3199914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유저가 다가가면 나타나는 길</a:t>
              </a:r>
              <a:endPara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카드 </a:t>
              </a:r>
              <a:r>
                <a: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UI</a:t>
              </a:r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및 전반적인 </a:t>
              </a:r>
              <a:r>
                <a: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UI</a:t>
              </a:r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제작</a:t>
              </a:r>
              <a:endPara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게임내 이펙트 제작</a:t>
              </a:r>
              <a:endPara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게임 캐릭터 </a:t>
              </a:r>
              <a:r>
                <a:rPr lang="ko-KR" altLang="en-US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쉐이더</a:t>
              </a:r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제작</a:t>
              </a: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80055051-7D74-40A1-AEDC-1FAF369BC1F1}"/>
              </a:ext>
            </a:extLst>
          </p:cNvPr>
          <p:cNvGrpSpPr/>
          <p:nvPr/>
        </p:nvGrpSpPr>
        <p:grpSpPr>
          <a:xfrm>
            <a:off x="3889095" y="3238500"/>
            <a:ext cx="3085857" cy="2012105"/>
            <a:chOff x="590429" y="2768825"/>
            <a:chExt cx="3085857" cy="2012105"/>
          </a:xfrm>
        </p:grpSpPr>
        <p:sp>
          <p:nvSpPr>
            <p:cNvPr id="31" name="Object 11">
              <a:extLst>
                <a:ext uri="{FF2B5EF4-FFF2-40B4-BE49-F238E27FC236}">
                  <a16:creationId xmlns:a16="http://schemas.microsoft.com/office/drawing/2014/main" id="{37DADB86-4896-4C5A-9991-F05B25E857A7}"/>
                </a:ext>
              </a:extLst>
            </p:cNvPr>
            <p:cNvSpPr txBox="1"/>
            <p:nvPr/>
          </p:nvSpPr>
          <p:spPr>
            <a:xfrm>
              <a:off x="1180857" y="2768825"/>
              <a:ext cx="1905000" cy="58477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3200" b="1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김호진</a:t>
              </a:r>
              <a:endParaRPr 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4BFD1E3C-C902-478E-9306-5FECBD9E7D6A}"/>
                </a:ext>
              </a:extLst>
            </p:cNvPr>
            <p:cNvCxnSpPr>
              <a:cxnSpLocks/>
            </p:cNvCxnSpPr>
            <p:nvPr/>
          </p:nvCxnSpPr>
          <p:spPr>
            <a:xfrm>
              <a:off x="590429" y="3467100"/>
              <a:ext cx="3085857" cy="0"/>
            </a:xfrm>
            <a:prstGeom prst="line">
              <a:avLst/>
            </a:prstGeom>
            <a:ln w="57150">
              <a:solidFill>
                <a:srgbClr val="3419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35FFFA4-0BBA-40C3-8787-51D32F8220AD}"/>
                </a:ext>
              </a:extLst>
            </p:cNvPr>
            <p:cNvSpPr txBox="1"/>
            <p:nvPr/>
          </p:nvSpPr>
          <p:spPr>
            <a:xfrm>
              <a:off x="805115" y="3580601"/>
              <a:ext cx="2656496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로컬 랭킹 보드</a:t>
              </a:r>
              <a:endPara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스테이지 오브젝트 제작</a:t>
              </a:r>
              <a:endPara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스테이지 형태 제작</a:t>
              </a:r>
              <a:endPara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이벤트 효과 제작</a:t>
              </a:r>
              <a:endPara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5FC8CC81-0232-4ECB-A600-C61B24123EEB}"/>
              </a:ext>
            </a:extLst>
          </p:cNvPr>
          <p:cNvGrpSpPr/>
          <p:nvPr/>
        </p:nvGrpSpPr>
        <p:grpSpPr>
          <a:xfrm>
            <a:off x="7015320" y="3238500"/>
            <a:ext cx="3430747" cy="1735106"/>
            <a:chOff x="417988" y="2768825"/>
            <a:chExt cx="3430747" cy="1735106"/>
          </a:xfrm>
        </p:grpSpPr>
        <p:sp>
          <p:nvSpPr>
            <p:cNvPr id="35" name="Object 11">
              <a:extLst>
                <a:ext uri="{FF2B5EF4-FFF2-40B4-BE49-F238E27FC236}">
                  <a16:creationId xmlns:a16="http://schemas.microsoft.com/office/drawing/2014/main" id="{8C8DB227-8659-4B14-B01E-553163B20A46}"/>
                </a:ext>
              </a:extLst>
            </p:cNvPr>
            <p:cNvSpPr txBox="1"/>
            <p:nvPr/>
          </p:nvSpPr>
          <p:spPr>
            <a:xfrm>
              <a:off x="1180857" y="2768825"/>
              <a:ext cx="1905000" cy="58477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32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양현석</a:t>
              </a:r>
              <a:endParaRPr 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E5BBB68F-C192-4D17-9ABF-64670BE45C94}"/>
                </a:ext>
              </a:extLst>
            </p:cNvPr>
            <p:cNvCxnSpPr>
              <a:cxnSpLocks/>
            </p:cNvCxnSpPr>
            <p:nvPr/>
          </p:nvCxnSpPr>
          <p:spPr>
            <a:xfrm>
              <a:off x="590429" y="3467100"/>
              <a:ext cx="3085857" cy="0"/>
            </a:xfrm>
            <a:prstGeom prst="line">
              <a:avLst/>
            </a:prstGeom>
            <a:ln w="57150">
              <a:solidFill>
                <a:srgbClr val="3419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F5B7659-6FEF-4A57-A933-84690792DF44}"/>
                </a:ext>
              </a:extLst>
            </p:cNvPr>
            <p:cNvSpPr txBox="1"/>
            <p:nvPr/>
          </p:nvSpPr>
          <p:spPr>
            <a:xfrm>
              <a:off x="417988" y="3580601"/>
              <a:ext cx="3430747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게임의 기본적인 시스템 제작</a:t>
              </a:r>
              <a:endPara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맵 방해물 제작</a:t>
              </a:r>
              <a:endPara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풍차 바람에 밀려나는 플레이어</a:t>
              </a:r>
              <a:endPara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D0E9F7F1-C246-438D-A4F9-E522251F4730}"/>
              </a:ext>
            </a:extLst>
          </p:cNvPr>
          <p:cNvGrpSpPr/>
          <p:nvPr/>
        </p:nvGrpSpPr>
        <p:grpSpPr>
          <a:xfrm>
            <a:off x="10429401" y="3238500"/>
            <a:ext cx="3199914" cy="2012105"/>
            <a:chOff x="533403" y="2768825"/>
            <a:chExt cx="3199914" cy="2012105"/>
          </a:xfrm>
        </p:grpSpPr>
        <p:sp>
          <p:nvSpPr>
            <p:cNvPr id="39" name="Object 11">
              <a:extLst>
                <a:ext uri="{FF2B5EF4-FFF2-40B4-BE49-F238E27FC236}">
                  <a16:creationId xmlns:a16="http://schemas.microsoft.com/office/drawing/2014/main" id="{8F29041E-1203-4DB7-8A5F-7E4A02D36208}"/>
                </a:ext>
              </a:extLst>
            </p:cNvPr>
            <p:cNvSpPr txBox="1"/>
            <p:nvPr/>
          </p:nvSpPr>
          <p:spPr>
            <a:xfrm>
              <a:off x="1180857" y="2768825"/>
              <a:ext cx="1905000" cy="58477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32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정</a:t>
              </a:r>
              <a:r>
                <a:rPr lang="en-US" altLang="ko-KR" sz="32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**</a:t>
              </a:r>
              <a:endParaRPr 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BAEC292B-2A19-48A2-9F01-E28D134C374E}"/>
                </a:ext>
              </a:extLst>
            </p:cNvPr>
            <p:cNvCxnSpPr>
              <a:cxnSpLocks/>
            </p:cNvCxnSpPr>
            <p:nvPr/>
          </p:nvCxnSpPr>
          <p:spPr>
            <a:xfrm>
              <a:off x="590429" y="3467100"/>
              <a:ext cx="3085857" cy="0"/>
            </a:xfrm>
            <a:prstGeom prst="line">
              <a:avLst/>
            </a:prstGeom>
            <a:ln w="57150">
              <a:solidFill>
                <a:srgbClr val="3419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AD81666-AE63-41A9-B1C7-16CB225AF897}"/>
                </a:ext>
              </a:extLst>
            </p:cNvPr>
            <p:cNvSpPr txBox="1"/>
            <p:nvPr/>
          </p:nvSpPr>
          <p:spPr>
            <a:xfrm>
              <a:off x="533403" y="3580601"/>
              <a:ext cx="3199914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유저의 위치를 인식하는 포탄</a:t>
              </a:r>
              <a:endPara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유저의 시야를 가리는 효과</a:t>
              </a:r>
              <a:endPara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게임내 이펙트 제작</a:t>
              </a:r>
              <a:endPara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맵 방해물 제작</a:t>
              </a:r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2AFCF4AD-C91C-43F3-99C8-3221C2593DB2}"/>
              </a:ext>
            </a:extLst>
          </p:cNvPr>
          <p:cNvGrpSpPr/>
          <p:nvPr/>
        </p:nvGrpSpPr>
        <p:grpSpPr>
          <a:xfrm>
            <a:off x="13687192" y="3238500"/>
            <a:ext cx="3281668" cy="1735106"/>
            <a:chOff x="492527" y="2768825"/>
            <a:chExt cx="3281668" cy="1735106"/>
          </a:xfrm>
        </p:grpSpPr>
        <p:sp>
          <p:nvSpPr>
            <p:cNvPr id="43" name="Object 11">
              <a:extLst>
                <a:ext uri="{FF2B5EF4-FFF2-40B4-BE49-F238E27FC236}">
                  <a16:creationId xmlns:a16="http://schemas.microsoft.com/office/drawing/2014/main" id="{B68E89B7-F3B8-4E9F-A699-2EF3C369A275}"/>
                </a:ext>
              </a:extLst>
            </p:cNvPr>
            <p:cNvSpPr txBox="1"/>
            <p:nvPr/>
          </p:nvSpPr>
          <p:spPr>
            <a:xfrm>
              <a:off x="1180857" y="2768825"/>
              <a:ext cx="1905000" cy="58477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3200" b="1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전세희</a:t>
              </a:r>
              <a:endParaRPr 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DF58BE61-BA7B-4467-88D2-FB68B570D019}"/>
                </a:ext>
              </a:extLst>
            </p:cNvPr>
            <p:cNvCxnSpPr>
              <a:cxnSpLocks/>
            </p:cNvCxnSpPr>
            <p:nvPr/>
          </p:nvCxnSpPr>
          <p:spPr>
            <a:xfrm>
              <a:off x="590429" y="3467100"/>
              <a:ext cx="3085857" cy="0"/>
            </a:xfrm>
            <a:prstGeom prst="line">
              <a:avLst/>
            </a:prstGeom>
            <a:ln w="57150">
              <a:solidFill>
                <a:srgbClr val="3419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99221AEE-1B0C-49BD-8DF8-E9CE56D15BF9}"/>
                </a:ext>
              </a:extLst>
            </p:cNvPr>
            <p:cNvSpPr txBox="1"/>
            <p:nvPr/>
          </p:nvSpPr>
          <p:spPr>
            <a:xfrm>
              <a:off x="492527" y="3580601"/>
              <a:ext cx="3281668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게임의 기본적인 시스템 제작</a:t>
              </a:r>
              <a:endPara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시간에 따른 이벤트 매니저</a:t>
              </a:r>
              <a:endPara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스테이지 형태 제작</a:t>
              </a:r>
              <a:endPara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48" name="Object 5">
            <a:extLst>
              <a:ext uri="{FF2B5EF4-FFF2-40B4-BE49-F238E27FC236}">
                <a16:creationId xmlns:a16="http://schemas.microsoft.com/office/drawing/2014/main" id="{4949CBD2-0F24-103B-8C1B-A29CCD8453BB}"/>
              </a:ext>
            </a:extLst>
          </p:cNvPr>
          <p:cNvSpPr txBox="1"/>
          <p:nvPr/>
        </p:nvSpPr>
        <p:spPr>
          <a:xfrm>
            <a:off x="1219648" y="620877"/>
            <a:ext cx="5255357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500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Rhythm Roller/ 게임엔진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34198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-1160840" y="926391"/>
            <a:ext cx="8282520" cy="521681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33300" b="1" kern="0" spc="-11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01</a:t>
            </a:r>
            <a:endParaRPr 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219648" y="6617012"/>
            <a:ext cx="10627679" cy="116955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7000" kern="0" spc="-2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게임 컨셉 및 장르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1219643" y="9251316"/>
            <a:ext cx="15846429" cy="85593"/>
            <a:chOff x="1219643" y="9251316"/>
            <a:chExt cx="15846429" cy="8559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219643" y="9251316"/>
              <a:ext cx="15846429" cy="85593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5875595" y="9457759"/>
            <a:ext cx="1171429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500" kern="0" spc="-1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01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373395" y="9457759"/>
            <a:ext cx="3538925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500" kern="0" spc="-1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01 </a:t>
            </a:r>
            <a:r>
              <a:rPr lang="ko-KR" altLang="en-US" sz="1500" kern="0" spc="-1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게임 컨셉 및 장르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219643" y="9457759"/>
            <a:ext cx="2569643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500" kern="0" spc="-1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01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1219643" y="944430"/>
            <a:ext cx="15846429" cy="85593"/>
            <a:chOff x="1219643" y="944430"/>
            <a:chExt cx="15846429" cy="8559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219643" y="944430"/>
              <a:ext cx="15846429" cy="85593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14989881" y="620877"/>
            <a:ext cx="2057143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500" kern="0" spc="-1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3 Light" pitchFamily="34" charset="0"/>
              </a:rPr>
              <a:t>01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Object 5">
            <a:extLst>
              <a:ext uri="{FF2B5EF4-FFF2-40B4-BE49-F238E27FC236}">
                <a16:creationId xmlns:a16="http://schemas.microsoft.com/office/drawing/2014/main" id="{DA7A295C-90F3-049E-5B5B-9BDED7E2A835}"/>
              </a:ext>
            </a:extLst>
          </p:cNvPr>
          <p:cNvSpPr txBox="1"/>
          <p:nvPr/>
        </p:nvSpPr>
        <p:spPr>
          <a:xfrm>
            <a:off x="1219648" y="620877"/>
            <a:ext cx="5255357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500" kern="0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Rhythm Roller/ 게임엔진</a:t>
            </a:r>
            <a:endParaRPr lang="en-US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19643" y="944430"/>
            <a:ext cx="15846429" cy="85593"/>
            <a:chOff x="1219643" y="944430"/>
            <a:chExt cx="15846429" cy="855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219643" y="944430"/>
              <a:ext cx="15846429" cy="8559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19643" y="9251316"/>
            <a:ext cx="15846429" cy="85593"/>
            <a:chOff x="1219643" y="9251316"/>
            <a:chExt cx="15846429" cy="8559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219643" y="9251316"/>
              <a:ext cx="15846429" cy="85593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1219648" y="1330038"/>
            <a:ext cx="9918155" cy="9694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700" b="1" kern="0" spc="-200" dirty="0">
                <a:solidFill>
                  <a:srgbClr val="34198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1. 게임 컨셉</a:t>
            </a:r>
            <a:endParaRPr 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1219643" y="2387302"/>
            <a:ext cx="15827381" cy="843990"/>
            <a:chOff x="1219643" y="2387302"/>
            <a:chExt cx="15827381" cy="84399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19643" y="2387302"/>
              <a:ext cx="15827381" cy="843990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-2737207" y="2504990"/>
            <a:ext cx="23741071" cy="61555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3400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노래에</a:t>
            </a:r>
            <a:r>
              <a:rPr lang="en-US" altLang="ko-KR" sz="3400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 </a:t>
            </a:r>
            <a:r>
              <a:rPr lang="ko-KR" altLang="en-US" sz="3400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맞춰 나오는 물체를 부수고 살아남아라</a:t>
            </a:r>
            <a:r>
              <a:rPr lang="en-US" altLang="ko-KR" sz="3400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!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198862" y="3327258"/>
            <a:ext cx="8824780" cy="92333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800" kern="0" spc="-1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3 Light" pitchFamily="34" charset="0"/>
              </a:rPr>
              <a:t>유저는</a:t>
            </a:r>
            <a:r>
              <a:rPr lang="en-US" sz="1800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3 Light" pitchFamily="34" charset="0"/>
              </a:rPr>
              <a:t> 점프와 이동, 두 가지 </a:t>
            </a:r>
            <a:r>
              <a:rPr lang="en-US" sz="1800" kern="0" spc="-1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3 Light" pitchFamily="34" charset="0"/>
              </a:rPr>
              <a:t>기능을</a:t>
            </a:r>
            <a:r>
              <a:rPr lang="en-US" sz="1800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3 Light" pitchFamily="34" charset="0"/>
              </a:rPr>
              <a:t> </a:t>
            </a:r>
            <a:r>
              <a:rPr lang="en-US" sz="1800" kern="0" spc="-1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3 Light" pitchFamily="34" charset="0"/>
              </a:rPr>
              <a:t>이용하여</a:t>
            </a:r>
            <a:r>
              <a:rPr lang="en-US" sz="1800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3 Light" pitchFamily="34" charset="0"/>
              </a:rPr>
              <a:t> </a:t>
            </a:r>
            <a:r>
              <a:rPr lang="ko-KR" altLang="en-US" sz="1800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3 Light" pitchFamily="34" charset="0"/>
              </a:rPr>
              <a:t>내려오는 물체들을 파괴하는 게임</a:t>
            </a:r>
            <a:endParaRPr lang="en-US" altLang="ko-KR" sz="1800" kern="0" spc="-1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-Core Dream 3 Light" pitchFamily="34" charset="0"/>
            </a:endParaRPr>
          </a:p>
          <a:p>
            <a:pPr marL="285750" indent="-285750">
              <a:buFontTx/>
              <a:buChar char="-"/>
            </a:pPr>
            <a:r>
              <a:rPr lang="ko-KR" altLang="en-US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3 Light" pitchFamily="34" charset="0"/>
              </a:rPr>
              <a:t>물체를 부수지 못 할 경우 데미지를 입게 된다</a:t>
            </a:r>
            <a:r>
              <a:rPr lang="en-US" altLang="ko-KR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3 Light" pitchFamily="34" charset="0"/>
              </a:rPr>
              <a:t>.</a:t>
            </a:r>
            <a:endParaRPr lang="en-US" altLang="ko-KR" sz="1800" kern="0" spc="-1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-Core Dream 3 Light" pitchFamily="34" charset="0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물체는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랜덤한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위치에 생성이 되고 노래에 맞춰서 내려오게 된다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421BC183-7EA6-B6BF-4FC9-E1C14C5CDEE9}"/>
              </a:ext>
            </a:extLst>
          </p:cNvPr>
          <p:cNvGrpSpPr/>
          <p:nvPr/>
        </p:nvGrpSpPr>
        <p:grpSpPr>
          <a:xfrm>
            <a:off x="3307292" y="4595509"/>
            <a:ext cx="11673417" cy="3849221"/>
            <a:chOff x="3598649" y="4595509"/>
            <a:chExt cx="11673417" cy="3849221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54548281-0012-2CCE-40DE-999AA1BFB77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98649" y="4595509"/>
              <a:ext cx="2573149" cy="3849221"/>
            </a:xfrm>
            <a:prstGeom prst="rect">
              <a:avLst/>
            </a:prstGeom>
          </p:spPr>
        </p:pic>
        <p:sp>
          <p:nvSpPr>
            <p:cNvPr id="2" name="십자형 1">
              <a:extLst>
                <a:ext uri="{FF2B5EF4-FFF2-40B4-BE49-F238E27FC236}">
                  <a16:creationId xmlns:a16="http://schemas.microsoft.com/office/drawing/2014/main" id="{0C54B16B-1E26-3043-C065-1D38B6CE241B}"/>
                </a:ext>
              </a:extLst>
            </p:cNvPr>
            <p:cNvSpPr/>
            <p:nvPr/>
          </p:nvSpPr>
          <p:spPr>
            <a:xfrm>
              <a:off x="8004666" y="5364953"/>
              <a:ext cx="2310332" cy="2310332"/>
            </a:xfrm>
            <a:prstGeom prst="plus">
              <a:avLst>
                <a:gd name="adj" fmla="val 3768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" name="그래픽 9" descr="악보 단색으로 채워진">
              <a:extLst>
                <a:ext uri="{FF2B5EF4-FFF2-40B4-BE49-F238E27FC236}">
                  <a16:creationId xmlns:a16="http://schemas.microsoft.com/office/drawing/2014/main" id="{E9F632E7-FDBF-DE74-540A-BD9A8D58C33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147866" y="4958019"/>
              <a:ext cx="3124200" cy="3124200"/>
            </a:xfrm>
            <a:prstGeom prst="rect">
              <a:avLst/>
            </a:prstGeom>
          </p:spPr>
        </p:pic>
      </p:grpSp>
      <p:sp>
        <p:nvSpPr>
          <p:cNvPr id="19" name="Object 5">
            <a:extLst>
              <a:ext uri="{FF2B5EF4-FFF2-40B4-BE49-F238E27FC236}">
                <a16:creationId xmlns:a16="http://schemas.microsoft.com/office/drawing/2014/main" id="{4E4C7507-13C8-3F8B-0671-9326C49AF91D}"/>
              </a:ext>
            </a:extLst>
          </p:cNvPr>
          <p:cNvSpPr txBox="1"/>
          <p:nvPr/>
        </p:nvSpPr>
        <p:spPr>
          <a:xfrm>
            <a:off x="1219648" y="620877"/>
            <a:ext cx="5255357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500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Rhythm Roller/ 게임엔진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19643" y="944430"/>
            <a:ext cx="15846429" cy="85593"/>
            <a:chOff x="1219643" y="944430"/>
            <a:chExt cx="15846429" cy="855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219643" y="944430"/>
              <a:ext cx="15846429" cy="8559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19643" y="9251316"/>
            <a:ext cx="15846429" cy="85593"/>
            <a:chOff x="1219643" y="9251316"/>
            <a:chExt cx="15846429" cy="8559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219643" y="9251316"/>
              <a:ext cx="15846429" cy="85593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1562505" y="1761781"/>
            <a:ext cx="8426786" cy="9694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700" b="1" kern="0" spc="-200" dirty="0">
                <a:solidFill>
                  <a:srgbClr val="34198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2. 장르</a:t>
            </a:r>
            <a:endParaRPr 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371379" y="4358670"/>
            <a:ext cx="13545242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9600" kern="0" spc="-3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플랫포머</a:t>
            </a:r>
            <a:r>
              <a:rPr lang="en-US" sz="9600" kern="0" spc="-3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 + </a:t>
            </a:r>
            <a:r>
              <a:rPr lang="ko-KR" altLang="en-US" sz="9600" kern="0" spc="-3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리듬 게임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Object 5">
            <a:extLst>
              <a:ext uri="{FF2B5EF4-FFF2-40B4-BE49-F238E27FC236}">
                <a16:creationId xmlns:a16="http://schemas.microsoft.com/office/drawing/2014/main" id="{1E8EF996-BBCB-0B49-3FEA-C60CCDA5B635}"/>
              </a:ext>
            </a:extLst>
          </p:cNvPr>
          <p:cNvSpPr txBox="1"/>
          <p:nvPr/>
        </p:nvSpPr>
        <p:spPr>
          <a:xfrm>
            <a:off x="1219648" y="620877"/>
            <a:ext cx="5255357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500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Rhythm Roller/ 게임엔진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549</TotalTime>
  <Words>1168</Words>
  <Application>Microsoft Office PowerPoint</Application>
  <PresentationFormat>사용자 지정</PresentationFormat>
  <Paragraphs>269</Paragraphs>
  <Slides>37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37</vt:i4>
      </vt:variant>
    </vt:vector>
  </HeadingPairs>
  <TitlesOfParts>
    <vt:vector size="42" baseType="lpstr">
      <vt:lpstr>S-Core Dream 3 Light</vt:lpstr>
      <vt:lpstr>맑은 고딕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윤장혁(2017182026)</cp:lastModifiedBy>
  <cp:revision>40</cp:revision>
  <dcterms:created xsi:type="dcterms:W3CDTF">2022-03-17T22:53:11Z</dcterms:created>
  <dcterms:modified xsi:type="dcterms:W3CDTF">2022-06-16T16:26:28Z</dcterms:modified>
</cp:coreProperties>
</file>